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414141"/>
        </a:solidFill>
        <a:effectLst/>
        <a:uFillTx/>
        <a:latin typeface="Palatino"/>
        <a:ea typeface="Palatino"/>
        <a:cs typeface="Palatino"/>
        <a:sym typeface="Palatino"/>
      </a:defRPr>
    </a:lvl1pPr>
    <a:lvl2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414141"/>
        </a:solidFill>
        <a:effectLst/>
        <a:uFillTx/>
        <a:latin typeface="Palatino"/>
        <a:ea typeface="Palatino"/>
        <a:cs typeface="Palatino"/>
        <a:sym typeface="Palatino"/>
      </a:defRPr>
    </a:lvl2pPr>
    <a:lvl3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414141"/>
        </a:solidFill>
        <a:effectLst/>
        <a:uFillTx/>
        <a:latin typeface="Palatino"/>
        <a:ea typeface="Palatino"/>
        <a:cs typeface="Palatino"/>
        <a:sym typeface="Palatino"/>
      </a:defRPr>
    </a:lvl3pPr>
    <a:lvl4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414141"/>
        </a:solidFill>
        <a:effectLst/>
        <a:uFillTx/>
        <a:latin typeface="Palatino"/>
        <a:ea typeface="Palatino"/>
        <a:cs typeface="Palatino"/>
        <a:sym typeface="Palatino"/>
      </a:defRPr>
    </a:lvl4pPr>
    <a:lvl5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414141"/>
        </a:solidFill>
        <a:effectLst/>
        <a:uFillTx/>
        <a:latin typeface="Palatino"/>
        <a:ea typeface="Palatino"/>
        <a:cs typeface="Palatino"/>
        <a:sym typeface="Palatino"/>
      </a:defRPr>
    </a:lvl5pPr>
    <a:lvl6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414141"/>
        </a:solidFill>
        <a:effectLst/>
        <a:uFillTx/>
        <a:latin typeface="Palatino"/>
        <a:ea typeface="Palatino"/>
        <a:cs typeface="Palatino"/>
        <a:sym typeface="Palatino"/>
      </a:defRPr>
    </a:lvl6pPr>
    <a:lvl7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414141"/>
        </a:solidFill>
        <a:effectLst/>
        <a:uFillTx/>
        <a:latin typeface="Palatino"/>
        <a:ea typeface="Palatino"/>
        <a:cs typeface="Palatino"/>
        <a:sym typeface="Palatino"/>
      </a:defRPr>
    </a:lvl7pPr>
    <a:lvl8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414141"/>
        </a:solidFill>
        <a:effectLst/>
        <a:uFillTx/>
        <a:latin typeface="Palatino"/>
        <a:ea typeface="Palatino"/>
        <a:cs typeface="Palatino"/>
        <a:sym typeface="Palatino"/>
      </a:defRPr>
    </a:lvl8pPr>
    <a:lvl9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414141"/>
        </a:solidFill>
        <a:effectLst/>
        <a:uFillTx/>
        <a:latin typeface="Palatino"/>
        <a:ea typeface="Palatino"/>
        <a:cs typeface="Palatino"/>
        <a:sym typeface="Palatino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9C3BA">
              <a:alpha val="50000"/>
            </a:srgb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9847F"/>
          </a:solidFill>
        </a:fill>
      </a:tcStyle>
    </a:firstCol>
    <a:lastRow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2525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-375889"/>
              <a:satOff val="-9195"/>
              <a:lumOff val="-14901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25400" cap="rnd">
              <a:solidFill>
                <a:srgbClr val="C9C3BA"/>
              </a:solidFill>
              <a:custDash>
                <a:ds d="100000" sp="200000"/>
              </a:custDash>
              <a:miter lim="400000"/>
            </a:ln>
          </a:left>
          <a:right>
            <a:ln w="25400" cap="rnd">
              <a:solidFill>
                <a:srgbClr val="C9C3BA"/>
              </a:solidFill>
              <a:custDash>
                <a:ds d="100000" sp="200000"/>
              </a:custDash>
              <a:miter lim="400000"/>
            </a:ln>
          </a:right>
          <a:top>
            <a:ln w="25400" cap="rnd">
              <a:solidFill>
                <a:srgbClr val="C9C3BA"/>
              </a:solidFill>
              <a:custDash>
                <a:ds d="100000" sp="200000"/>
              </a:custDash>
              <a:miter lim="400000"/>
            </a:ln>
          </a:top>
          <a:bottom>
            <a:ln w="25400" cap="rnd">
              <a:solidFill>
                <a:srgbClr val="C9C3BA"/>
              </a:solidFill>
              <a:custDash>
                <a:ds d="100000" sp="200000"/>
              </a:custDash>
              <a:miter lim="400000"/>
            </a:ln>
          </a:bottom>
          <a:insideH>
            <a:ln w="25400" cap="rnd">
              <a:solidFill>
                <a:srgbClr val="C9C3BA"/>
              </a:solidFill>
              <a:custDash>
                <a:ds d="100000" sp="200000"/>
              </a:custDash>
              <a:miter lim="400000"/>
            </a:ln>
          </a:insideH>
          <a:insideV>
            <a:ln w="25400" cap="rnd">
              <a:solidFill>
                <a:srgbClr val="C9C3BA"/>
              </a:solidFill>
              <a:custDash>
                <a:ds d="1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9C3BA">
              <a:alpha val="75000"/>
            </a:srgb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EEE7283C-3CF3-47DC-8721-378D4A62B228}" styleName="">
    <a:tblBg/>
    <a:wholeTbl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9C3BA"/>
              </a:solidFill>
              <a:prstDash val="solid"/>
              <a:miter lim="400000"/>
            </a:ln>
          </a:top>
          <a:bottom>
            <a:ln w="12700" cap="flat">
              <a:solidFill>
                <a:srgbClr val="C9C3BA"/>
              </a:solidFill>
              <a:prstDash val="solid"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9C3BA">
              <a:alpha val="50000"/>
            </a:srgb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39D60"/>
          </a:solidFill>
        </a:fill>
      </a:tcStyle>
    </a:firstCol>
    <a:lastRow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2525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3">
              <a:hueOff val="708446"/>
              <a:satOff val="-4821"/>
              <a:lumOff val="-14251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solidFill>
                <a:schemeClr val="accent1">
                  <a:hueOff val="-113918"/>
                  <a:satOff val="19024"/>
                  <a:lumOff val="19749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1">
                  <a:hueOff val="-113918"/>
                  <a:satOff val="19024"/>
                  <a:lumOff val="19749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1">
                  <a:hueOff val="-113918"/>
                  <a:satOff val="19024"/>
                  <a:lumOff val="19749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1">
                  <a:hueOff val="-113918"/>
                  <a:satOff val="19024"/>
                  <a:lumOff val="19749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1">
                  <a:hueOff val="-113918"/>
                  <a:satOff val="19024"/>
                  <a:lumOff val="19749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1">
                  <a:hueOff val="-113918"/>
                  <a:satOff val="19024"/>
                  <a:lumOff val="1974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chemeClr val="accent1">
              <a:hueOff val="-113918"/>
              <a:satOff val="19024"/>
              <a:lumOff val="19749"/>
              <a:alpha val="35000"/>
            </a:scheme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38AAF"/>
          </a:solidFill>
        </a:fill>
      </a:tcStyle>
    </a:firstCol>
    <a:la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chemeClr val="accent1">
                  <a:hueOff val="-113918"/>
                  <a:satOff val="19024"/>
                  <a:lumOff val="19749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369196"/>
              <a:satOff val="13972"/>
              <a:lumOff val="-24493"/>
            </a:schemeClr>
          </a:solidFill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chemeClr val="accent1">
                  <a:hueOff val="-113918"/>
                  <a:satOff val="19024"/>
                  <a:lumOff val="19749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369194"/>
              <a:satOff val="6343"/>
              <a:lumOff val="-13963"/>
            </a:schemeClr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solidFill>
                <a:srgbClr val="C9C3BA"/>
              </a:solidFill>
              <a:prstDash val="solid"/>
              <a:miter lim="400000"/>
            </a:ln>
          </a:left>
          <a:right>
            <a:ln w="12700" cap="flat">
              <a:solidFill>
                <a:srgbClr val="C9C3BA"/>
              </a:solidFill>
              <a:prstDash val="solid"/>
              <a:miter lim="400000"/>
            </a:ln>
          </a:right>
          <a:top>
            <a:ln w="12700" cap="flat">
              <a:solidFill>
                <a:srgbClr val="C9C3BA"/>
              </a:solidFill>
              <a:prstDash val="solid"/>
              <a:miter lim="400000"/>
            </a:ln>
          </a:top>
          <a:bottom>
            <a:ln w="12700" cap="flat">
              <a:solidFill>
                <a:srgbClr val="C9C3BA"/>
              </a:solidFill>
              <a:prstDash val="solid"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solidFill>
                <a:srgbClr val="C9C3BA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9C3BA">
              <a:alpha val="50000"/>
            </a:srgb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6635F"/>
          </a:solidFill>
        </a:fill>
      </a:tcStyle>
    </a:firstCol>
    <a:lastRow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9847F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89847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89847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89847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9C3BA">
              <a:alpha val="35000"/>
            </a:srgb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89847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89847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89847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89847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89847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63"/>
  </p:normalViewPr>
  <p:slideViewPr>
    <p:cSldViewPr snapToGrid="0" snapToObjects="1">
      <p:cViewPr varScale="1">
        <p:scale>
          <a:sx n="82" d="100"/>
          <a:sy n="82" d="100"/>
        </p:scale>
        <p:origin x="148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1" name="Shape 131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Line"/>
          <p:cNvSpPr/>
          <p:nvPr/>
        </p:nvSpPr>
        <p:spPr>
          <a:xfrm>
            <a:off x="508000" y="6591300"/>
            <a:ext cx="11999453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4" name="Line"/>
          <p:cNvSpPr/>
          <p:nvPr/>
        </p:nvSpPr>
        <p:spPr>
          <a:xfrm>
            <a:off x="508000" y="4089400"/>
            <a:ext cx="12000019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5" name="Line"/>
          <p:cNvSpPr/>
          <p:nvPr/>
        </p:nvSpPr>
        <p:spPr>
          <a:xfrm flipV="1">
            <a:off x="7994302" y="4526255"/>
            <a:ext cx="1" cy="1642759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6" name="Lorem Ipsum Dolor"/>
          <p:cNvSpPr txBox="1">
            <a:spLocks noGrp="1"/>
          </p:cNvSpPr>
          <p:nvPr>
            <p:ph type="body" sz="quarter" idx="13"/>
          </p:nvPr>
        </p:nvSpPr>
        <p:spPr>
          <a:xfrm>
            <a:off x="508000" y="3505200"/>
            <a:ext cx="7200900" cy="5080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ClrTx/>
              <a:buSzTx/>
              <a:buFontTx/>
              <a:buNone/>
              <a:defRPr sz="2400" i="1"/>
            </a:lvl1pPr>
          </a:lstStyle>
          <a:p>
            <a:r>
              <a:t>Lorem Ipsum Dolor</a:t>
            </a:r>
          </a:p>
        </p:txBody>
      </p:sp>
      <p:sp>
        <p:nvSpPr>
          <p:cNvPr id="17" name="Title Text"/>
          <p:cNvSpPr txBox="1">
            <a:spLocks noGrp="1"/>
          </p:cNvSpPr>
          <p:nvPr>
            <p:ph type="title"/>
          </p:nvPr>
        </p:nvSpPr>
        <p:spPr>
          <a:xfrm>
            <a:off x="508000" y="4140200"/>
            <a:ext cx="7200900" cy="2413000"/>
          </a:xfrm>
          <a:prstGeom prst="rect">
            <a:avLst/>
          </a:prstGeom>
        </p:spPr>
        <p:txBody>
          <a:bodyPr/>
          <a:lstStyle>
            <a:lvl1pPr algn="l"/>
          </a:lstStyle>
          <a:p>
            <a:r>
              <a:t>Title Text</a:t>
            </a:r>
          </a:p>
        </p:txBody>
      </p:sp>
      <p:sp>
        <p:nvSpPr>
          <p:cNvPr id="1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280400" y="4140200"/>
            <a:ext cx="4241800" cy="2413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 sz="2400"/>
            </a:lvl1pPr>
            <a:lvl2pPr marL="0" indent="0">
              <a:spcBef>
                <a:spcPts val="0"/>
              </a:spcBef>
              <a:buClrTx/>
              <a:buSzTx/>
              <a:buFontTx/>
              <a:buNone/>
              <a:defRPr sz="2400"/>
            </a:lvl2pPr>
            <a:lvl3pPr marL="0" indent="0">
              <a:spcBef>
                <a:spcPts val="0"/>
              </a:spcBef>
              <a:buClrTx/>
              <a:buSzTx/>
              <a:buFontTx/>
              <a:buNone/>
              <a:defRPr sz="2400"/>
            </a:lvl3pPr>
            <a:lvl4pPr marL="0" indent="0">
              <a:spcBef>
                <a:spcPts val="0"/>
              </a:spcBef>
              <a:buClrTx/>
              <a:buSzTx/>
              <a:buFontTx/>
              <a:buNone/>
              <a:defRPr sz="2400"/>
            </a:lvl4pPr>
            <a:lvl5pPr marL="0" indent="0">
              <a:spcBef>
                <a:spcPts val="0"/>
              </a:spcBef>
              <a:buClrTx/>
              <a:buSzTx/>
              <a:buFontTx/>
              <a:buNone/>
              <a:defRPr sz="2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–Johnny Appleseed"/>
          <p:cNvSpPr txBox="1">
            <a:spLocks noGrp="1"/>
          </p:cNvSpPr>
          <p:nvPr>
            <p:ph type="body" sz="quarter" idx="13"/>
          </p:nvPr>
        </p:nvSpPr>
        <p:spPr>
          <a:xfrm>
            <a:off x="533400" y="5969000"/>
            <a:ext cx="11938000" cy="6096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1200"/>
              </a:spcBef>
              <a:buClrTx/>
              <a:buSzTx/>
              <a:buFontTx/>
              <a:buNone/>
              <a:defRPr sz="3000" i="1"/>
            </a:lvl1pPr>
          </a:lstStyle>
          <a:p>
            <a:r>
              <a:t>–Johnny Appleseed</a:t>
            </a:r>
          </a:p>
        </p:txBody>
      </p:sp>
      <p:sp>
        <p:nvSpPr>
          <p:cNvPr id="108" name="“Type a quote here.”"/>
          <p:cNvSpPr txBox="1">
            <a:spLocks noGrp="1"/>
          </p:cNvSpPr>
          <p:nvPr>
            <p:ph type="body" sz="quarter" idx="14"/>
          </p:nvPr>
        </p:nvSpPr>
        <p:spPr>
          <a:xfrm>
            <a:off x="1270000" y="4254500"/>
            <a:ext cx="10464800" cy="7112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FontTx/>
              <a:buNone/>
            </a:lvl1pPr>
          </a:lstStyle>
          <a:p>
            <a:r>
              <a:t>“Type a quote here.” </a:t>
            </a:r>
          </a:p>
        </p:txBody>
      </p:sp>
      <p:sp>
        <p:nvSpPr>
          <p:cNvPr id="10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Image"/>
          <p:cNvSpPr>
            <a:spLocks noGrp="1"/>
          </p:cNvSpPr>
          <p:nvPr>
            <p:ph type="pic" idx="13"/>
          </p:nvPr>
        </p:nvSpPr>
        <p:spPr>
          <a:xfrm>
            <a:off x="-901700" y="-127000"/>
            <a:ext cx="14211300" cy="999725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1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Line"/>
          <p:cNvSpPr/>
          <p:nvPr/>
        </p:nvSpPr>
        <p:spPr>
          <a:xfrm flipV="1">
            <a:off x="7994302" y="7053555"/>
            <a:ext cx="1" cy="1642759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7" name="Line"/>
          <p:cNvSpPr/>
          <p:nvPr/>
        </p:nvSpPr>
        <p:spPr>
          <a:xfrm>
            <a:off x="508000" y="9131300"/>
            <a:ext cx="11999453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8" name="Line"/>
          <p:cNvSpPr/>
          <p:nvPr/>
        </p:nvSpPr>
        <p:spPr>
          <a:xfrm>
            <a:off x="508000" y="6629400"/>
            <a:ext cx="12000019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9" name="Line"/>
          <p:cNvSpPr/>
          <p:nvPr/>
        </p:nvSpPr>
        <p:spPr>
          <a:xfrm flipV="1">
            <a:off x="7994302" y="7053555"/>
            <a:ext cx="1" cy="1642759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30" name="Lorem Ipsum Dolor"/>
          <p:cNvSpPr txBox="1">
            <a:spLocks noGrp="1"/>
          </p:cNvSpPr>
          <p:nvPr>
            <p:ph type="body" sz="quarter" idx="13"/>
          </p:nvPr>
        </p:nvSpPr>
        <p:spPr>
          <a:xfrm>
            <a:off x="508000" y="6096000"/>
            <a:ext cx="7200900" cy="5080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ClrTx/>
              <a:buSzTx/>
              <a:buFontTx/>
              <a:buNone/>
              <a:defRPr sz="2400" i="1"/>
            </a:lvl1pPr>
          </a:lstStyle>
          <a:p>
            <a:r>
              <a:t>Lorem Ipsum Dolor</a:t>
            </a:r>
          </a:p>
        </p:txBody>
      </p:sp>
      <p:sp>
        <p:nvSpPr>
          <p:cNvPr id="31" name="Image"/>
          <p:cNvSpPr>
            <a:spLocks noGrp="1"/>
          </p:cNvSpPr>
          <p:nvPr>
            <p:ph type="pic" idx="14"/>
          </p:nvPr>
        </p:nvSpPr>
        <p:spPr>
          <a:xfrm>
            <a:off x="584200" y="558800"/>
            <a:ext cx="11823700" cy="70866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2" name="Title Text"/>
          <p:cNvSpPr txBox="1">
            <a:spLocks noGrp="1"/>
          </p:cNvSpPr>
          <p:nvPr>
            <p:ph type="title"/>
          </p:nvPr>
        </p:nvSpPr>
        <p:spPr>
          <a:xfrm>
            <a:off x="508000" y="6680200"/>
            <a:ext cx="7200900" cy="2413000"/>
          </a:xfrm>
          <a:prstGeom prst="rect">
            <a:avLst/>
          </a:prstGeom>
        </p:spPr>
        <p:txBody>
          <a:bodyPr/>
          <a:lstStyle>
            <a:lvl1pPr algn="l"/>
          </a:lstStyle>
          <a:p>
            <a:r>
              <a:t>Title Text</a:t>
            </a:r>
          </a:p>
        </p:txBody>
      </p:sp>
      <p:sp>
        <p:nvSpPr>
          <p:cNvPr id="3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280400" y="6680200"/>
            <a:ext cx="4241800" cy="2413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 sz="2400"/>
            </a:lvl1pPr>
            <a:lvl2pPr marL="0" indent="0">
              <a:spcBef>
                <a:spcPts val="0"/>
              </a:spcBef>
              <a:buClrTx/>
              <a:buSzTx/>
              <a:buFontTx/>
              <a:buNone/>
              <a:defRPr sz="2400"/>
            </a:lvl2pPr>
            <a:lvl3pPr marL="0" indent="0">
              <a:spcBef>
                <a:spcPts val="0"/>
              </a:spcBef>
              <a:buClrTx/>
              <a:buSzTx/>
              <a:buFontTx/>
              <a:buNone/>
              <a:defRPr sz="2400"/>
            </a:lvl3pPr>
            <a:lvl4pPr marL="0" indent="0">
              <a:spcBef>
                <a:spcPts val="0"/>
              </a:spcBef>
              <a:buClrTx/>
              <a:buSzTx/>
              <a:buFontTx/>
              <a:buNone/>
              <a:defRPr sz="2400"/>
            </a:lvl4pPr>
            <a:lvl5pPr marL="0" indent="0">
              <a:spcBef>
                <a:spcPts val="0"/>
              </a:spcBef>
              <a:buClrTx/>
              <a:buSzTx/>
              <a:buFontTx/>
              <a:buNone/>
              <a:defRPr sz="2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itle Text"/>
          <p:cNvSpPr txBox="1">
            <a:spLocks noGrp="1"/>
          </p:cNvSpPr>
          <p:nvPr>
            <p:ph type="title"/>
          </p:nvPr>
        </p:nvSpPr>
        <p:spPr>
          <a:xfrm>
            <a:off x="508000" y="3670300"/>
            <a:ext cx="11988800" cy="2413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Line"/>
          <p:cNvSpPr/>
          <p:nvPr/>
        </p:nvSpPr>
        <p:spPr>
          <a:xfrm>
            <a:off x="508000" y="4876800"/>
            <a:ext cx="5676374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50" name="Line"/>
          <p:cNvSpPr/>
          <p:nvPr/>
        </p:nvSpPr>
        <p:spPr>
          <a:xfrm>
            <a:off x="508000" y="2768600"/>
            <a:ext cx="5676316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51" name="Lorem Ipsum Dolor"/>
          <p:cNvSpPr txBox="1">
            <a:spLocks noGrp="1"/>
          </p:cNvSpPr>
          <p:nvPr>
            <p:ph type="body" sz="quarter" idx="13"/>
          </p:nvPr>
        </p:nvSpPr>
        <p:spPr>
          <a:xfrm>
            <a:off x="508000" y="2171700"/>
            <a:ext cx="5676900" cy="5080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ClrTx/>
              <a:buSzTx/>
              <a:buFontTx/>
              <a:buNone/>
              <a:defRPr sz="2400" i="1"/>
            </a:lvl1pPr>
          </a:lstStyle>
          <a:p>
            <a:r>
              <a:t>Lorem Ipsum Dolor</a:t>
            </a:r>
          </a:p>
        </p:txBody>
      </p:sp>
      <p:sp>
        <p:nvSpPr>
          <p:cNvPr id="52" name="Image"/>
          <p:cNvSpPr>
            <a:spLocks noGrp="1"/>
          </p:cNvSpPr>
          <p:nvPr>
            <p:ph type="pic" sz="half" idx="14"/>
          </p:nvPr>
        </p:nvSpPr>
        <p:spPr>
          <a:xfrm>
            <a:off x="6704698" y="590550"/>
            <a:ext cx="5806884" cy="85090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53" name="Title Text"/>
          <p:cNvSpPr txBox="1">
            <a:spLocks noGrp="1"/>
          </p:cNvSpPr>
          <p:nvPr>
            <p:ph type="title"/>
          </p:nvPr>
        </p:nvSpPr>
        <p:spPr>
          <a:xfrm>
            <a:off x="508000" y="2806700"/>
            <a:ext cx="5676900" cy="2032000"/>
          </a:xfrm>
          <a:prstGeom prst="rect">
            <a:avLst/>
          </a:prstGeom>
        </p:spPr>
        <p:txBody>
          <a:bodyPr/>
          <a:lstStyle>
            <a:lvl1pPr algn="l">
              <a:defRPr sz="5600"/>
            </a:lvl1pPr>
          </a:lstStyle>
          <a:p>
            <a:r>
              <a:t>Title Text</a:t>
            </a:r>
          </a:p>
        </p:txBody>
      </p:sp>
      <p:sp>
        <p:nvSpPr>
          <p:cNvPr id="5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508000" y="5029200"/>
            <a:ext cx="5676900" cy="40132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 sz="2400"/>
            </a:lvl1pPr>
            <a:lvl2pPr marL="0" indent="0">
              <a:spcBef>
                <a:spcPts val="0"/>
              </a:spcBef>
              <a:buClrTx/>
              <a:buSzTx/>
              <a:buFontTx/>
              <a:buNone/>
              <a:defRPr sz="2400"/>
            </a:lvl2pPr>
            <a:lvl3pPr marL="0" indent="0">
              <a:spcBef>
                <a:spcPts val="0"/>
              </a:spcBef>
              <a:buClrTx/>
              <a:buSzTx/>
              <a:buFontTx/>
              <a:buNone/>
              <a:defRPr sz="2400"/>
            </a:lvl3pPr>
            <a:lvl4pPr marL="0" indent="0">
              <a:spcBef>
                <a:spcPts val="0"/>
              </a:spcBef>
              <a:buClrTx/>
              <a:buSzTx/>
              <a:buFontTx/>
              <a:buNone/>
              <a:defRPr sz="2400"/>
            </a:lvl4pPr>
            <a:lvl5pPr marL="0" indent="0">
              <a:spcBef>
                <a:spcPts val="0"/>
              </a:spcBef>
              <a:buClrTx/>
              <a:buSzTx/>
              <a:buFontTx/>
              <a:buNone/>
              <a:defRPr sz="2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71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Image"/>
          <p:cNvSpPr>
            <a:spLocks noGrp="1"/>
          </p:cNvSpPr>
          <p:nvPr>
            <p:ph type="pic" sz="half" idx="13"/>
          </p:nvPr>
        </p:nvSpPr>
        <p:spPr>
          <a:xfrm>
            <a:off x="6819900" y="1739900"/>
            <a:ext cx="5575300" cy="8169655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0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81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08000" y="2730500"/>
            <a:ext cx="5816600" cy="6350000"/>
          </a:xfrm>
          <a:prstGeom prst="rect">
            <a:avLst/>
          </a:prstGeom>
        </p:spPr>
        <p:txBody>
          <a:bodyPr/>
          <a:lstStyle>
            <a:lvl1pPr marL="393700" indent="-393700">
              <a:spcBef>
                <a:spcPts val="1800"/>
              </a:spcBef>
              <a:buSzPct val="65000"/>
              <a:defRPr sz="3000"/>
            </a:lvl1pPr>
            <a:lvl2pPr marL="787400" indent="-393700">
              <a:spcBef>
                <a:spcPts val="1800"/>
              </a:spcBef>
              <a:buSzPct val="65000"/>
              <a:defRPr sz="3000"/>
            </a:lvl2pPr>
            <a:lvl3pPr marL="1181100" indent="-393700">
              <a:spcBef>
                <a:spcPts val="1800"/>
              </a:spcBef>
              <a:buSzPct val="65000"/>
              <a:defRPr sz="3000"/>
            </a:lvl3pPr>
            <a:lvl4pPr marL="1574800" indent="-393700">
              <a:spcBef>
                <a:spcPts val="1800"/>
              </a:spcBef>
              <a:buSzPct val="65000"/>
              <a:defRPr sz="3000"/>
            </a:lvl4pPr>
            <a:lvl5pPr marL="1968500" indent="-393700">
              <a:spcBef>
                <a:spcPts val="1800"/>
              </a:spcBef>
              <a:buSzPct val="65000"/>
              <a:defRPr sz="3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Body Level One…"/>
          <p:cNvSpPr txBox="1">
            <a:spLocks noGrp="1"/>
          </p:cNvSpPr>
          <p:nvPr>
            <p:ph type="body" idx="1"/>
          </p:nvPr>
        </p:nvSpPr>
        <p:spPr>
          <a:xfrm>
            <a:off x="508000" y="1270000"/>
            <a:ext cx="11988800" cy="721360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Image"/>
          <p:cNvSpPr>
            <a:spLocks noGrp="1"/>
          </p:cNvSpPr>
          <p:nvPr>
            <p:ph type="pic" sz="half" idx="13"/>
          </p:nvPr>
        </p:nvSpPr>
        <p:spPr>
          <a:xfrm>
            <a:off x="6260986" y="4406900"/>
            <a:ext cx="6697779" cy="47117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98" name="Image"/>
          <p:cNvSpPr>
            <a:spLocks noGrp="1"/>
          </p:cNvSpPr>
          <p:nvPr>
            <p:ph type="pic" sz="quarter" idx="14"/>
          </p:nvPr>
        </p:nvSpPr>
        <p:spPr>
          <a:xfrm>
            <a:off x="6680200" y="635000"/>
            <a:ext cx="5829301" cy="35179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99" name="Image"/>
          <p:cNvSpPr>
            <a:spLocks noGrp="1"/>
          </p:cNvSpPr>
          <p:nvPr>
            <p:ph type="pic" sz="half" idx="15"/>
          </p:nvPr>
        </p:nvSpPr>
        <p:spPr>
          <a:xfrm>
            <a:off x="482600" y="609600"/>
            <a:ext cx="5728881" cy="83947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"/>
          <p:cNvSpPr/>
          <p:nvPr/>
        </p:nvSpPr>
        <p:spPr>
          <a:xfrm>
            <a:off x="508000" y="2171700"/>
            <a:ext cx="11997292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3" name="Line"/>
          <p:cNvSpPr/>
          <p:nvPr/>
        </p:nvSpPr>
        <p:spPr>
          <a:xfrm>
            <a:off x="508000" y="635000"/>
            <a:ext cx="11997292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4" name="Title Text"/>
          <p:cNvSpPr txBox="1">
            <a:spLocks noGrp="1"/>
          </p:cNvSpPr>
          <p:nvPr>
            <p:ph type="title"/>
          </p:nvPr>
        </p:nvSpPr>
        <p:spPr>
          <a:xfrm>
            <a:off x="508000" y="800100"/>
            <a:ext cx="11988800" cy="1219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5" name="Body Level One…"/>
          <p:cNvSpPr txBox="1">
            <a:spLocks noGrp="1"/>
          </p:cNvSpPr>
          <p:nvPr>
            <p:ph type="body" idx="1"/>
          </p:nvPr>
        </p:nvSpPr>
        <p:spPr>
          <a:xfrm>
            <a:off x="508000" y="2628900"/>
            <a:ext cx="11988800" cy="609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24599" y="9258300"/>
            <a:ext cx="342901" cy="4064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>
                <a:solidFill>
                  <a:srgbClr val="4C4946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ctr" defTabSz="584200" rtl="0" latinLnBrk="0">
        <a:lnSpc>
          <a:spcPct val="90000"/>
        </a:lnSpc>
        <a:spcBef>
          <a:spcPts val="1600"/>
        </a:spcBef>
        <a:spcAft>
          <a:spcPts val="0"/>
        </a:spcAft>
        <a:buClrTx/>
        <a:buSzTx/>
        <a:buFontTx/>
        <a:buNone/>
        <a:tabLst/>
        <a:defRPr sz="7000" b="0" i="0" u="none" strike="noStrike" cap="none" spc="0" baseline="0">
          <a:solidFill>
            <a:srgbClr val="D93E2B"/>
          </a:solidFill>
          <a:uFillTx/>
          <a:latin typeface="+mn-lt"/>
          <a:ea typeface="+mn-ea"/>
          <a:cs typeface="+mn-cs"/>
          <a:sym typeface="Bodoni SvtyTwo ITC TT-Book"/>
        </a:defRPr>
      </a:lvl1pPr>
      <a:lvl2pPr marL="0" marR="0" indent="0" algn="ctr" defTabSz="584200" rtl="0" latinLnBrk="0">
        <a:lnSpc>
          <a:spcPct val="90000"/>
        </a:lnSpc>
        <a:spcBef>
          <a:spcPts val="1600"/>
        </a:spcBef>
        <a:spcAft>
          <a:spcPts val="0"/>
        </a:spcAft>
        <a:buClrTx/>
        <a:buSzTx/>
        <a:buFontTx/>
        <a:buNone/>
        <a:tabLst/>
        <a:defRPr sz="7000" b="0" i="0" u="none" strike="noStrike" cap="none" spc="0" baseline="0">
          <a:solidFill>
            <a:srgbClr val="D93E2B"/>
          </a:solidFill>
          <a:uFillTx/>
          <a:latin typeface="+mn-lt"/>
          <a:ea typeface="+mn-ea"/>
          <a:cs typeface="+mn-cs"/>
          <a:sym typeface="Bodoni SvtyTwo ITC TT-Book"/>
        </a:defRPr>
      </a:lvl2pPr>
      <a:lvl3pPr marL="0" marR="0" indent="0" algn="ctr" defTabSz="584200" rtl="0" latinLnBrk="0">
        <a:lnSpc>
          <a:spcPct val="90000"/>
        </a:lnSpc>
        <a:spcBef>
          <a:spcPts val="1600"/>
        </a:spcBef>
        <a:spcAft>
          <a:spcPts val="0"/>
        </a:spcAft>
        <a:buClrTx/>
        <a:buSzTx/>
        <a:buFontTx/>
        <a:buNone/>
        <a:tabLst/>
        <a:defRPr sz="7000" b="0" i="0" u="none" strike="noStrike" cap="none" spc="0" baseline="0">
          <a:solidFill>
            <a:srgbClr val="D93E2B"/>
          </a:solidFill>
          <a:uFillTx/>
          <a:latin typeface="+mn-lt"/>
          <a:ea typeface="+mn-ea"/>
          <a:cs typeface="+mn-cs"/>
          <a:sym typeface="Bodoni SvtyTwo ITC TT-Book"/>
        </a:defRPr>
      </a:lvl3pPr>
      <a:lvl4pPr marL="0" marR="0" indent="0" algn="ctr" defTabSz="584200" rtl="0" latinLnBrk="0">
        <a:lnSpc>
          <a:spcPct val="90000"/>
        </a:lnSpc>
        <a:spcBef>
          <a:spcPts val="1600"/>
        </a:spcBef>
        <a:spcAft>
          <a:spcPts val="0"/>
        </a:spcAft>
        <a:buClrTx/>
        <a:buSzTx/>
        <a:buFontTx/>
        <a:buNone/>
        <a:tabLst/>
        <a:defRPr sz="7000" b="0" i="0" u="none" strike="noStrike" cap="none" spc="0" baseline="0">
          <a:solidFill>
            <a:srgbClr val="D93E2B"/>
          </a:solidFill>
          <a:uFillTx/>
          <a:latin typeface="+mn-lt"/>
          <a:ea typeface="+mn-ea"/>
          <a:cs typeface="+mn-cs"/>
          <a:sym typeface="Bodoni SvtyTwo ITC TT-Book"/>
        </a:defRPr>
      </a:lvl4pPr>
      <a:lvl5pPr marL="0" marR="0" indent="0" algn="ctr" defTabSz="584200" rtl="0" latinLnBrk="0">
        <a:lnSpc>
          <a:spcPct val="90000"/>
        </a:lnSpc>
        <a:spcBef>
          <a:spcPts val="1600"/>
        </a:spcBef>
        <a:spcAft>
          <a:spcPts val="0"/>
        </a:spcAft>
        <a:buClrTx/>
        <a:buSzTx/>
        <a:buFontTx/>
        <a:buNone/>
        <a:tabLst/>
        <a:defRPr sz="7000" b="0" i="0" u="none" strike="noStrike" cap="none" spc="0" baseline="0">
          <a:solidFill>
            <a:srgbClr val="D93E2B"/>
          </a:solidFill>
          <a:uFillTx/>
          <a:latin typeface="+mn-lt"/>
          <a:ea typeface="+mn-ea"/>
          <a:cs typeface="+mn-cs"/>
          <a:sym typeface="Bodoni SvtyTwo ITC TT-Book"/>
        </a:defRPr>
      </a:lvl5pPr>
      <a:lvl6pPr marL="0" marR="0" indent="0" algn="ctr" defTabSz="584200" rtl="0" latinLnBrk="0">
        <a:lnSpc>
          <a:spcPct val="90000"/>
        </a:lnSpc>
        <a:spcBef>
          <a:spcPts val="1600"/>
        </a:spcBef>
        <a:spcAft>
          <a:spcPts val="0"/>
        </a:spcAft>
        <a:buClrTx/>
        <a:buSzTx/>
        <a:buFontTx/>
        <a:buNone/>
        <a:tabLst/>
        <a:defRPr sz="7000" b="0" i="0" u="none" strike="noStrike" cap="none" spc="0" baseline="0">
          <a:solidFill>
            <a:srgbClr val="D93E2B"/>
          </a:solidFill>
          <a:uFillTx/>
          <a:latin typeface="+mn-lt"/>
          <a:ea typeface="+mn-ea"/>
          <a:cs typeface="+mn-cs"/>
          <a:sym typeface="Bodoni SvtyTwo ITC TT-Book"/>
        </a:defRPr>
      </a:lvl6pPr>
      <a:lvl7pPr marL="0" marR="0" indent="0" algn="ctr" defTabSz="584200" rtl="0" latinLnBrk="0">
        <a:lnSpc>
          <a:spcPct val="90000"/>
        </a:lnSpc>
        <a:spcBef>
          <a:spcPts val="1600"/>
        </a:spcBef>
        <a:spcAft>
          <a:spcPts val="0"/>
        </a:spcAft>
        <a:buClrTx/>
        <a:buSzTx/>
        <a:buFontTx/>
        <a:buNone/>
        <a:tabLst/>
        <a:defRPr sz="7000" b="0" i="0" u="none" strike="noStrike" cap="none" spc="0" baseline="0">
          <a:solidFill>
            <a:srgbClr val="D93E2B"/>
          </a:solidFill>
          <a:uFillTx/>
          <a:latin typeface="+mn-lt"/>
          <a:ea typeface="+mn-ea"/>
          <a:cs typeface="+mn-cs"/>
          <a:sym typeface="Bodoni SvtyTwo ITC TT-Book"/>
        </a:defRPr>
      </a:lvl7pPr>
      <a:lvl8pPr marL="0" marR="0" indent="0" algn="ctr" defTabSz="584200" rtl="0" latinLnBrk="0">
        <a:lnSpc>
          <a:spcPct val="90000"/>
        </a:lnSpc>
        <a:spcBef>
          <a:spcPts val="1600"/>
        </a:spcBef>
        <a:spcAft>
          <a:spcPts val="0"/>
        </a:spcAft>
        <a:buClrTx/>
        <a:buSzTx/>
        <a:buFontTx/>
        <a:buNone/>
        <a:tabLst/>
        <a:defRPr sz="7000" b="0" i="0" u="none" strike="noStrike" cap="none" spc="0" baseline="0">
          <a:solidFill>
            <a:srgbClr val="D93E2B"/>
          </a:solidFill>
          <a:uFillTx/>
          <a:latin typeface="+mn-lt"/>
          <a:ea typeface="+mn-ea"/>
          <a:cs typeface="+mn-cs"/>
          <a:sym typeface="Bodoni SvtyTwo ITC TT-Book"/>
        </a:defRPr>
      </a:lvl8pPr>
      <a:lvl9pPr marL="0" marR="0" indent="0" algn="ctr" defTabSz="584200" rtl="0" latinLnBrk="0">
        <a:lnSpc>
          <a:spcPct val="90000"/>
        </a:lnSpc>
        <a:spcBef>
          <a:spcPts val="1600"/>
        </a:spcBef>
        <a:spcAft>
          <a:spcPts val="0"/>
        </a:spcAft>
        <a:buClrTx/>
        <a:buSzTx/>
        <a:buFontTx/>
        <a:buNone/>
        <a:tabLst/>
        <a:defRPr sz="7000" b="0" i="0" u="none" strike="noStrike" cap="none" spc="0" baseline="0">
          <a:solidFill>
            <a:srgbClr val="D93E2B"/>
          </a:solidFill>
          <a:uFillTx/>
          <a:latin typeface="+mn-lt"/>
          <a:ea typeface="+mn-ea"/>
          <a:cs typeface="+mn-cs"/>
          <a:sym typeface="Bodoni SvtyTwo ITC TT-Book"/>
        </a:defRPr>
      </a:lvl9pPr>
    </p:titleStyle>
    <p:bodyStyle>
      <a:lvl1pPr marL="469900" marR="0" indent="-469900" algn="l" defTabSz="5842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929292"/>
        </a:buClr>
        <a:buSzPct val="60000"/>
        <a:buFont typeface="Zapf Dingbats"/>
        <a:buChar char="❖"/>
        <a:tabLst/>
        <a:defRPr sz="3600" b="0" i="0" u="none" strike="noStrike" cap="none" spc="0" baseline="0">
          <a:solidFill>
            <a:srgbClr val="414141"/>
          </a:solidFill>
          <a:uFillTx/>
          <a:latin typeface="Palatino"/>
          <a:ea typeface="Palatino"/>
          <a:cs typeface="Palatino"/>
          <a:sym typeface="Palatino"/>
        </a:defRPr>
      </a:lvl1pPr>
      <a:lvl2pPr marL="939800" marR="0" indent="-469900" algn="l" defTabSz="5842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929292"/>
        </a:buClr>
        <a:buSzPct val="60000"/>
        <a:buFont typeface="Zapf Dingbats"/>
        <a:buChar char="❖"/>
        <a:tabLst/>
        <a:defRPr sz="3600" b="0" i="0" u="none" strike="noStrike" cap="none" spc="0" baseline="0">
          <a:solidFill>
            <a:srgbClr val="414141"/>
          </a:solidFill>
          <a:uFillTx/>
          <a:latin typeface="Palatino"/>
          <a:ea typeface="Palatino"/>
          <a:cs typeface="Palatino"/>
          <a:sym typeface="Palatino"/>
        </a:defRPr>
      </a:lvl2pPr>
      <a:lvl3pPr marL="1409700" marR="0" indent="-469900" algn="l" defTabSz="5842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929292"/>
        </a:buClr>
        <a:buSzPct val="60000"/>
        <a:buFont typeface="Zapf Dingbats"/>
        <a:buChar char="❖"/>
        <a:tabLst/>
        <a:defRPr sz="3600" b="0" i="0" u="none" strike="noStrike" cap="none" spc="0" baseline="0">
          <a:solidFill>
            <a:srgbClr val="414141"/>
          </a:solidFill>
          <a:uFillTx/>
          <a:latin typeface="Palatino"/>
          <a:ea typeface="Palatino"/>
          <a:cs typeface="Palatino"/>
          <a:sym typeface="Palatino"/>
        </a:defRPr>
      </a:lvl3pPr>
      <a:lvl4pPr marL="1879600" marR="0" indent="-469900" algn="l" defTabSz="5842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929292"/>
        </a:buClr>
        <a:buSzPct val="60000"/>
        <a:buFont typeface="Zapf Dingbats"/>
        <a:buChar char="❖"/>
        <a:tabLst/>
        <a:defRPr sz="3600" b="0" i="0" u="none" strike="noStrike" cap="none" spc="0" baseline="0">
          <a:solidFill>
            <a:srgbClr val="414141"/>
          </a:solidFill>
          <a:uFillTx/>
          <a:latin typeface="Palatino"/>
          <a:ea typeface="Palatino"/>
          <a:cs typeface="Palatino"/>
          <a:sym typeface="Palatino"/>
        </a:defRPr>
      </a:lvl4pPr>
      <a:lvl5pPr marL="2349500" marR="0" indent="-469900" algn="l" defTabSz="5842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929292"/>
        </a:buClr>
        <a:buSzPct val="60000"/>
        <a:buFont typeface="Zapf Dingbats"/>
        <a:buChar char="❖"/>
        <a:tabLst/>
        <a:defRPr sz="3600" b="0" i="0" u="none" strike="noStrike" cap="none" spc="0" baseline="0">
          <a:solidFill>
            <a:srgbClr val="414141"/>
          </a:solidFill>
          <a:uFillTx/>
          <a:latin typeface="Palatino"/>
          <a:ea typeface="Palatino"/>
          <a:cs typeface="Palatino"/>
          <a:sym typeface="Palatino"/>
        </a:defRPr>
      </a:lvl5pPr>
      <a:lvl6pPr marL="2819400" marR="0" indent="-469900" algn="l" defTabSz="5842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929292"/>
        </a:buClr>
        <a:buSzPct val="60000"/>
        <a:buFont typeface="Zapf Dingbats"/>
        <a:buChar char="❖"/>
        <a:tabLst/>
        <a:defRPr sz="3600" b="0" i="0" u="none" strike="noStrike" cap="none" spc="0" baseline="0">
          <a:solidFill>
            <a:srgbClr val="414141"/>
          </a:solidFill>
          <a:uFillTx/>
          <a:latin typeface="Palatino"/>
          <a:ea typeface="Palatino"/>
          <a:cs typeface="Palatino"/>
          <a:sym typeface="Palatino"/>
        </a:defRPr>
      </a:lvl6pPr>
      <a:lvl7pPr marL="3289300" marR="0" indent="-469900" algn="l" defTabSz="5842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929292"/>
        </a:buClr>
        <a:buSzPct val="60000"/>
        <a:buFont typeface="Zapf Dingbats"/>
        <a:buChar char="❖"/>
        <a:tabLst/>
        <a:defRPr sz="3600" b="0" i="0" u="none" strike="noStrike" cap="none" spc="0" baseline="0">
          <a:solidFill>
            <a:srgbClr val="414141"/>
          </a:solidFill>
          <a:uFillTx/>
          <a:latin typeface="Palatino"/>
          <a:ea typeface="Palatino"/>
          <a:cs typeface="Palatino"/>
          <a:sym typeface="Palatino"/>
        </a:defRPr>
      </a:lvl7pPr>
      <a:lvl8pPr marL="3759200" marR="0" indent="-469900" algn="l" defTabSz="5842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929292"/>
        </a:buClr>
        <a:buSzPct val="60000"/>
        <a:buFont typeface="Zapf Dingbats"/>
        <a:buChar char="❖"/>
        <a:tabLst/>
        <a:defRPr sz="3600" b="0" i="0" u="none" strike="noStrike" cap="none" spc="0" baseline="0">
          <a:solidFill>
            <a:srgbClr val="414141"/>
          </a:solidFill>
          <a:uFillTx/>
          <a:latin typeface="Palatino"/>
          <a:ea typeface="Palatino"/>
          <a:cs typeface="Palatino"/>
          <a:sym typeface="Palatino"/>
        </a:defRPr>
      </a:lvl8pPr>
      <a:lvl9pPr marL="4229100" marR="0" indent="-469900" algn="l" defTabSz="5842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929292"/>
        </a:buClr>
        <a:buSzPct val="60000"/>
        <a:buFont typeface="Zapf Dingbats"/>
        <a:buChar char="❖"/>
        <a:tabLst/>
        <a:defRPr sz="3600" b="0" i="0" u="none" strike="noStrike" cap="none" spc="0" baseline="0">
          <a:solidFill>
            <a:srgbClr val="414141"/>
          </a:solidFill>
          <a:uFillTx/>
          <a:latin typeface="Palatino"/>
          <a:ea typeface="Palatino"/>
          <a:cs typeface="Palatino"/>
          <a:sym typeface="Palatino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roup 2: Project 1…"/>
          <p:cNvSpPr txBox="1">
            <a:spLocks noGrp="1"/>
          </p:cNvSpPr>
          <p:nvPr>
            <p:ph type="body" idx="13"/>
          </p:nvPr>
        </p:nvSpPr>
        <p:spPr>
          <a:xfrm>
            <a:off x="432196" y="5812789"/>
            <a:ext cx="7352508" cy="795021"/>
          </a:xfrm>
          <a:prstGeom prst="rect">
            <a:avLst/>
          </a:prstGeom>
        </p:spPr>
        <p:txBody>
          <a:bodyPr/>
          <a:lstStyle/>
          <a:p>
            <a:pPr>
              <a:defRPr sz="2000"/>
            </a:pPr>
            <a:r>
              <a:t>Group 2: Project 1</a:t>
            </a:r>
          </a:p>
          <a:p>
            <a:pPr>
              <a:defRPr sz="2000"/>
            </a:pPr>
            <a:r>
              <a:t>Tim Cronin, Aliona Mizelle, Kate Vnuk, Stas Beynarovich  </a:t>
            </a:r>
          </a:p>
        </p:txBody>
      </p:sp>
      <p:pic>
        <p:nvPicPr>
          <p:cNvPr id="134" name="SFNY.jpg" descr="SFNY.jpg"/>
          <p:cNvPicPr>
            <a:picLocks noGrp="1"/>
          </p:cNvPicPr>
          <p:nvPr>
            <p:ph type="pic" idx="14"/>
          </p:nvPr>
        </p:nvPicPr>
        <p:blipFill>
          <a:blip r:embed="rId2"/>
          <a:stretch>
            <a:fillRect/>
          </a:stretch>
        </p:blipFill>
        <p:spPr>
          <a:xfrm>
            <a:off x="601671" y="515926"/>
            <a:ext cx="11735911" cy="5392118"/>
          </a:xfrm>
          <a:prstGeom prst="rect">
            <a:avLst/>
          </a:prstGeom>
        </p:spPr>
      </p:pic>
      <p:sp>
        <p:nvSpPr>
          <p:cNvPr id="135" name="Airbnb Data Analysi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Airbnb Data Analysis</a:t>
            </a:r>
          </a:p>
        </p:txBody>
      </p:sp>
      <p:sp>
        <p:nvSpPr>
          <p:cNvPr id="136" name="New York vs San Francisco 2019 Listings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New York vs San Francisco 201</a:t>
            </a:r>
            <a:r>
              <a:rPr lang="en-US" dirty="0"/>
              <a:t>8</a:t>
            </a:r>
            <a:r>
              <a:rPr dirty="0"/>
              <a:t> Listings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NY Listings by Room Type Visualiz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14095">
              <a:spcBef>
                <a:spcPts val="1400"/>
              </a:spcBef>
              <a:defRPr sz="6160"/>
            </a:lvl1pPr>
          </a:lstStyle>
          <a:p>
            <a:r>
              <a:t>NY Listings by Room Type Visualization</a:t>
            </a:r>
          </a:p>
        </p:txBody>
      </p:sp>
      <p:pic>
        <p:nvPicPr>
          <p:cNvPr id="176" name="Screen Shot 2019-12-12 at 7.05.23 PM.png" descr="Screen Shot 2019-12-12 at 7.05.23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880" y="2597572"/>
            <a:ext cx="6930715" cy="4558456"/>
          </a:xfrm>
          <a:prstGeom prst="rect">
            <a:avLst/>
          </a:prstGeom>
          <a:ln w="12700">
            <a:miter lim="400000"/>
          </a:ln>
        </p:spPr>
      </p:pic>
      <p:pic>
        <p:nvPicPr>
          <p:cNvPr id="177" name="Screen Shot 2019-12-12 at 11.49.20 AM.png" descr="Screen Shot 2019-12-12 at 11.49.20 A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0066" y="2569241"/>
            <a:ext cx="4940675" cy="5535196"/>
          </a:xfrm>
          <a:prstGeom prst="rect">
            <a:avLst/>
          </a:prstGeom>
          <a:ln w="25400">
            <a:solidFill>
              <a:srgbClr val="F3F7F5"/>
            </a:solidFill>
            <a:miter lim="400000"/>
          </a:ln>
          <a:effectLst>
            <a:outerShdw blurRad="50800" dist="25400" dir="3600000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F Listings by Room Type Visualiz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19937">
              <a:spcBef>
                <a:spcPts val="1400"/>
              </a:spcBef>
              <a:defRPr sz="6230"/>
            </a:lvl1pPr>
          </a:lstStyle>
          <a:p>
            <a:r>
              <a:t>SF Listings by Room Type Visualization</a:t>
            </a:r>
          </a:p>
        </p:txBody>
      </p:sp>
      <p:sp>
        <p:nvSpPr>
          <p:cNvPr id="180" name="Key takeaway: the discrepancy between home/apt vs private rooms in each market is similar, but more private room options in NY because of apartment layouts."/>
          <p:cNvSpPr txBox="1"/>
          <p:nvPr/>
        </p:nvSpPr>
        <p:spPr>
          <a:xfrm>
            <a:off x="1010542" y="7238568"/>
            <a:ext cx="5408837" cy="194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200"/>
            </a:pPr>
            <a:r>
              <a:rPr b="1"/>
              <a:t>Key takeaway:</a:t>
            </a:r>
            <a:r>
              <a:t> the discrepancy between home/apt vs private rooms in each market is similar, but more private room options in NY because of apartment layouts.</a:t>
            </a:r>
          </a:p>
        </p:txBody>
      </p:sp>
      <p:pic>
        <p:nvPicPr>
          <p:cNvPr id="181" name="Screen Shot 2019-12-12 at 1.58.05 PM.png" descr="Screen Shot 2019-12-12 at 1.58.05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750" y="2433660"/>
            <a:ext cx="6601465" cy="4390549"/>
          </a:xfrm>
          <a:prstGeom prst="rect">
            <a:avLst/>
          </a:prstGeom>
          <a:ln w="12700">
            <a:miter lim="400000"/>
          </a:ln>
        </p:spPr>
      </p:pic>
      <p:pic>
        <p:nvPicPr>
          <p:cNvPr id="182" name="Screen Shot 2019-12-12 at 11.51.51 AM.png" descr="Screen Shot 2019-12-12 at 11.51.51 A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1207" y="2438400"/>
            <a:ext cx="4730720" cy="5953489"/>
          </a:xfrm>
          <a:prstGeom prst="rect">
            <a:avLst/>
          </a:prstGeom>
          <a:ln w="25400">
            <a:solidFill>
              <a:srgbClr val="F3F7F5"/>
            </a:solidFill>
            <a:miter lim="400000"/>
          </a:ln>
          <a:effectLst>
            <a:outerShdw blurRad="50800" dist="25400" dir="3600000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NY &amp; SF Price by Room Typ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NY &amp; SF Price by Room Types</a:t>
            </a:r>
          </a:p>
        </p:txBody>
      </p:sp>
      <p:pic>
        <p:nvPicPr>
          <p:cNvPr id="185" name="NYC Average Airbnb Rental Price by Room Type.png" descr="NYC Average Airbnb Rental Price by Room Type.png"/>
          <p:cNvPicPr>
            <a:picLocks noChangeAspect="1"/>
          </p:cNvPicPr>
          <p:nvPr/>
        </p:nvPicPr>
        <p:blipFill>
          <a:blip r:embed="rId2"/>
          <a:srcRect r="5024"/>
          <a:stretch>
            <a:fillRect/>
          </a:stretch>
        </p:blipFill>
        <p:spPr>
          <a:xfrm>
            <a:off x="7099498" y="2261542"/>
            <a:ext cx="4967685" cy="5230516"/>
          </a:xfrm>
          <a:prstGeom prst="rect">
            <a:avLst/>
          </a:prstGeom>
          <a:ln w="12700">
            <a:miter lim="400000"/>
          </a:ln>
        </p:spPr>
      </p:pic>
      <p:sp>
        <p:nvSpPr>
          <p:cNvPr id="186" name="Average price for entire home/apt is above 250/night in 3/5 top neighborhoods, where all 5 boroughs offer cheaper than that"/>
          <p:cNvSpPr txBox="1"/>
          <p:nvPr/>
        </p:nvSpPr>
        <p:spPr>
          <a:xfrm>
            <a:off x="1210419" y="7553107"/>
            <a:ext cx="10787163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r>
              <a:t>Average price for entire home/apt is above 250/night in 3/5 top neighborhoods, where all 5 boroughs offer cheaper than that</a:t>
            </a:r>
          </a:p>
        </p:txBody>
      </p:sp>
      <p:sp>
        <p:nvSpPr>
          <p:cNvPr id="187" name="Private room rentals are, on average more expensive per night in SF than in NY, with 4/5 Boroughs offering sub $100/night rental options"/>
          <p:cNvSpPr txBox="1"/>
          <p:nvPr/>
        </p:nvSpPr>
        <p:spPr>
          <a:xfrm>
            <a:off x="1210419" y="8450479"/>
            <a:ext cx="10787163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r>
              <a:t>Private room rentals are, on average more expensive per night in SF than in NY, with 4/5 Boroughs offering sub $100/night rental options</a:t>
            </a:r>
          </a:p>
        </p:txBody>
      </p:sp>
      <p:pic>
        <p:nvPicPr>
          <p:cNvPr id="188" name="Screen Shot 2019-12-12 at 7.09.37 PM.png" descr="Screen Shot 2019-12-12 at 7.09.37 P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096" y="2324100"/>
            <a:ext cx="5690920" cy="508295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New York: Average Price by Holida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72516">
              <a:spcBef>
                <a:spcPts val="1500"/>
              </a:spcBef>
              <a:defRPr sz="6860"/>
            </a:lvl1pPr>
          </a:lstStyle>
          <a:p>
            <a:r>
              <a:t>New York: Average Price by Holiday</a:t>
            </a:r>
          </a:p>
        </p:txBody>
      </p:sp>
      <p:pic>
        <p:nvPicPr>
          <p:cNvPr id="191" name="Screen Shot 2019-12-12 at 5.29.48 PM.png" descr="Screen Shot 2019-12-12 at 5.29.48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8146" y="2211295"/>
            <a:ext cx="8939178" cy="4505510"/>
          </a:xfrm>
          <a:prstGeom prst="rect">
            <a:avLst/>
          </a:prstGeom>
          <a:ln w="12700">
            <a:miter lim="400000"/>
          </a:ln>
        </p:spPr>
      </p:pic>
      <p:sp>
        <p:nvSpPr>
          <p:cNvPr id="192" name="Key Takeaways:  New Years Day shows a high average price to rent Airbnb in New York ($142/night) followed by MLK Day (Jan 20th), with a nearly identical nightly average.…"/>
          <p:cNvSpPr txBox="1"/>
          <p:nvPr/>
        </p:nvSpPr>
        <p:spPr>
          <a:xfrm>
            <a:off x="1064562" y="6908800"/>
            <a:ext cx="11323400" cy="2540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1" algn="l">
              <a:spcBef>
                <a:spcPts val="800"/>
              </a:spcBef>
              <a:buClr>
                <a:srgbClr val="414141"/>
              </a:buClr>
              <a:buFont typeface="Courier New"/>
              <a:defRPr sz="1800"/>
            </a:pPr>
            <a:r>
              <a:rPr b="1"/>
              <a:t>Key Takeaways: </a:t>
            </a:r>
            <a:r>
              <a:t> New Years Day shows a high average price to rent Airbnb in New York ($142/night) followed by MLK Day (Jan 20</a:t>
            </a:r>
            <a:r>
              <a:rPr baseline="31999"/>
              <a:t>th</a:t>
            </a:r>
            <a:r>
              <a:t>), with a nearly identical nightly average. </a:t>
            </a:r>
          </a:p>
          <a:p>
            <a:pPr lvl="1" algn="l">
              <a:spcBef>
                <a:spcPts val="800"/>
              </a:spcBef>
              <a:buClr>
                <a:srgbClr val="414141"/>
              </a:buClr>
              <a:buFont typeface="Courier New"/>
              <a:defRPr sz="1800"/>
            </a:pPr>
            <a:r>
              <a:rPr b="1"/>
              <a:t>Interesting points: </a:t>
            </a:r>
          </a:p>
          <a:p>
            <a:pPr marL="0" lvl="4" indent="2351314" algn="l">
              <a:spcBef>
                <a:spcPts val="800"/>
              </a:spcBef>
              <a:buClr>
                <a:srgbClr val="414141"/>
              </a:buClr>
              <a:buSzPct val="75000"/>
              <a:buFont typeface="Courier New"/>
              <a:buChar char="o"/>
              <a:defRPr sz="1800"/>
            </a:pPr>
            <a:r>
              <a:rPr b="1"/>
              <a:t> </a:t>
            </a:r>
            <a:r>
              <a:t>The second and third least expensive holidays for Airbnb rentals in New York would be on two very popular ones: Memorial Day ( $135/night) and Fourth of July ($137/night).</a:t>
            </a:r>
          </a:p>
          <a:p>
            <a:pPr marL="0" lvl="5" indent="2057400" algn="l">
              <a:spcBef>
                <a:spcPts val="800"/>
              </a:spcBef>
              <a:buClr>
                <a:srgbClr val="414141"/>
              </a:buClr>
              <a:buSzPct val="75000"/>
              <a:buFont typeface="Courier New"/>
              <a:buChar char="o"/>
              <a:defRPr sz="1800"/>
            </a:pPr>
            <a:r>
              <a:t> The least expensive time to rent Airbnb in New York was during President’s Day (Monday, February 17th) last year for an average of $130/night. </a:t>
            </a: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an Francisco: Average Price by Holida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14095">
              <a:spcBef>
                <a:spcPts val="1400"/>
              </a:spcBef>
              <a:defRPr sz="6160"/>
            </a:lvl1pPr>
          </a:lstStyle>
          <a:p>
            <a:r>
              <a:t>San Francisco: Average Price by Holiday</a:t>
            </a:r>
          </a:p>
        </p:txBody>
      </p:sp>
      <p:pic>
        <p:nvPicPr>
          <p:cNvPr id="195" name="Breakdown of Rental Prices by National holidays in SF.png" descr="Breakdown of Rental Prices by National holidays in SF.png"/>
          <p:cNvPicPr>
            <a:picLocks noChangeAspect="1"/>
          </p:cNvPicPr>
          <p:nvPr/>
        </p:nvPicPr>
        <p:blipFill>
          <a:blip r:embed="rId2"/>
          <a:srcRect l="6969" t="6444" r="5709"/>
          <a:stretch>
            <a:fillRect/>
          </a:stretch>
        </p:blipFill>
        <p:spPr>
          <a:xfrm>
            <a:off x="1492081" y="2324100"/>
            <a:ext cx="10224136" cy="5111933"/>
          </a:xfrm>
          <a:prstGeom prst="rect">
            <a:avLst/>
          </a:prstGeom>
          <a:ln w="12700">
            <a:miter lim="400000"/>
          </a:ln>
        </p:spPr>
      </p:pic>
      <p:sp>
        <p:nvSpPr>
          <p:cNvPr id="196" name="Key Takeaways:…"/>
          <p:cNvSpPr txBox="1"/>
          <p:nvPr/>
        </p:nvSpPr>
        <p:spPr>
          <a:xfrm>
            <a:off x="1619527" y="7619999"/>
            <a:ext cx="10147202" cy="154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1" algn="l">
              <a:spcBef>
                <a:spcPts val="2400"/>
              </a:spcBef>
              <a:buFont typeface="Courier New"/>
              <a:defRPr sz="2000" b="1"/>
            </a:pPr>
            <a:r>
              <a:t>Key Takeaways: </a:t>
            </a:r>
          </a:p>
          <a:p>
            <a:pPr marL="0" lvl="1" indent="-228600" algn="l">
              <a:spcBef>
                <a:spcPts val="800"/>
              </a:spcBef>
              <a:buSzPct val="100000"/>
              <a:buFont typeface="Courier New"/>
              <a:buChar char="o"/>
              <a:defRPr sz="1800"/>
            </a:pPr>
            <a:r>
              <a:t>New Years day was the highest average price/night to rent in SF, averaging $175/night</a:t>
            </a:r>
          </a:p>
          <a:p>
            <a:pPr marL="0" lvl="1" indent="-228600" algn="l">
              <a:spcBef>
                <a:spcPts val="800"/>
              </a:spcBef>
              <a:buSzPct val="100000"/>
              <a:buFont typeface="Courier New"/>
              <a:buChar char="o"/>
              <a:defRPr sz="1800"/>
            </a:pPr>
            <a:r>
              <a:t>July 4</a:t>
            </a:r>
            <a:r>
              <a:rPr baseline="31999"/>
              <a:t>th</a:t>
            </a:r>
            <a:r>
              <a:t>, Labor Day, Columbus Day, Veterans Day, Thanksgiving, and Christmas day were all roughly listed at the same price, between $173-$174/night</a:t>
            </a: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New York: Average Prices by Month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78358">
              <a:spcBef>
                <a:spcPts val="1500"/>
              </a:spcBef>
              <a:defRPr sz="6930"/>
            </a:lvl1pPr>
          </a:lstStyle>
          <a:p>
            <a:r>
              <a:t>New York: Average Prices by Month</a:t>
            </a:r>
          </a:p>
        </p:txBody>
      </p:sp>
      <p:pic>
        <p:nvPicPr>
          <p:cNvPr id="199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6158" y="2178050"/>
            <a:ext cx="9772484" cy="5719643"/>
          </a:xfrm>
          <a:prstGeom prst="rect">
            <a:avLst/>
          </a:prstGeom>
          <a:ln w="12700">
            <a:miter lim="400000"/>
          </a:ln>
        </p:spPr>
      </p:pic>
      <p:sp>
        <p:nvSpPr>
          <p:cNvPr id="200" name="June-August are most expensive price/night to rent an Airbnb in NY…"/>
          <p:cNvSpPr txBox="1"/>
          <p:nvPr/>
        </p:nvSpPr>
        <p:spPr>
          <a:xfrm>
            <a:off x="889939" y="7835899"/>
            <a:ext cx="11007007" cy="137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1" indent="914400" algn="l" defTabSz="457200">
              <a:buSzPct val="75000"/>
              <a:buFont typeface="Courier New"/>
              <a:buChar char="o"/>
              <a:defRPr sz="1600">
                <a:solidFill>
                  <a:srgbClr val="000000"/>
                </a:solidFill>
              </a:defRPr>
            </a:pPr>
            <a:endParaRPr/>
          </a:p>
          <a:p>
            <a:pPr lvl="1" indent="914400" algn="l" defTabSz="457200">
              <a:buSzPct val="75000"/>
              <a:buFont typeface="Courier New"/>
              <a:buChar char="o"/>
              <a:defRPr sz="1600">
                <a:solidFill>
                  <a:srgbClr val="000000"/>
                </a:solidFill>
              </a:defRPr>
            </a:pPr>
            <a:r>
              <a:t>June-August are most expensive price/night to rent an Airbnb in NY</a:t>
            </a:r>
          </a:p>
          <a:p>
            <a:pPr lvl="2" indent="1371600" algn="l" defTabSz="457200">
              <a:buSzPct val="75000"/>
              <a:buFont typeface="Courier New"/>
              <a:buChar char="♣"/>
              <a:defRPr sz="1600">
                <a:solidFill>
                  <a:srgbClr val="000000"/>
                </a:solidFill>
              </a:defRPr>
            </a:pPr>
            <a:r>
              <a:t>~$190/night each month</a:t>
            </a:r>
          </a:p>
          <a:p>
            <a:pPr lvl="1" indent="914400" algn="l" defTabSz="457200">
              <a:buSzPct val="75000"/>
              <a:buFont typeface="Courier New"/>
              <a:buChar char="o"/>
              <a:defRPr sz="1600">
                <a:solidFill>
                  <a:srgbClr val="000000"/>
                </a:solidFill>
              </a:defRPr>
            </a:pPr>
            <a:r>
              <a:t>Interestingly, the fall was more popular than December ($187/night for Sept-Nov vs $183/night in December)</a:t>
            </a:r>
          </a:p>
          <a:p>
            <a:pPr lvl="1" indent="914400" algn="l" defTabSz="457200">
              <a:buSzPct val="75000"/>
              <a:buFont typeface="Courier New"/>
              <a:buChar char="o"/>
              <a:defRPr sz="1600">
                <a:solidFill>
                  <a:srgbClr val="000000"/>
                </a:solidFill>
              </a:defRPr>
            </a:pPr>
            <a:r>
              <a:t>Unsurprisingly, the least expensive time to rent Airbnb in New York in Jan-Feb, with an average of $157/night</a:t>
            </a: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an Francisco: Average Prices by Month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19937">
              <a:spcBef>
                <a:spcPts val="1400"/>
              </a:spcBef>
              <a:defRPr sz="6230"/>
            </a:lvl1pPr>
          </a:lstStyle>
          <a:p>
            <a:r>
              <a:t>San Francisco: Average Prices by Month</a:t>
            </a:r>
          </a:p>
        </p:txBody>
      </p:sp>
      <p:pic>
        <p:nvPicPr>
          <p:cNvPr id="203" name="Screen Shot 2019-12-12 at 2.38.08 PM.png" descr="Screen Shot 2019-12-12 at 2.38.08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300" y="2178050"/>
            <a:ext cx="10998200" cy="5969000"/>
          </a:xfrm>
          <a:prstGeom prst="rect">
            <a:avLst/>
          </a:prstGeom>
          <a:ln w="12700">
            <a:miter lim="400000"/>
          </a:ln>
        </p:spPr>
      </p:pic>
      <p:sp>
        <p:nvSpPr>
          <p:cNvPr id="204" name="December is the most expensive price/night to rent an Airbnb in San Francisco…"/>
          <p:cNvSpPr txBox="1"/>
          <p:nvPr/>
        </p:nvSpPr>
        <p:spPr>
          <a:xfrm>
            <a:off x="711460" y="8159749"/>
            <a:ext cx="9904850" cy="137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685800" indent="-228600" algn="l" defTabSz="457200">
              <a:defRPr sz="1600">
                <a:solidFill>
                  <a:srgbClr val="000000"/>
                </a:solidFill>
              </a:defRPr>
            </a:pPr>
            <a:endParaRPr/>
          </a:p>
          <a:p>
            <a:pPr lvl="1" indent="914400" algn="l" defTabSz="457200">
              <a:buClr>
                <a:srgbClr val="929292"/>
              </a:buClr>
              <a:buSzPct val="60000"/>
              <a:buFont typeface="Courier New"/>
              <a:buChar char="o"/>
              <a:defRPr sz="1600">
                <a:solidFill>
                  <a:srgbClr val="000000"/>
                </a:solidFill>
              </a:defRPr>
            </a:pPr>
            <a:r>
              <a:t>December is the most expensive price/night to rent an Airbnb in San Francisco</a:t>
            </a:r>
          </a:p>
          <a:p>
            <a:pPr lvl="2" indent="1371600" algn="l" defTabSz="457200">
              <a:buClr>
                <a:srgbClr val="929292"/>
              </a:buClr>
              <a:buSzPct val="60000"/>
              <a:buFont typeface="Courier New"/>
              <a:buChar char="♣"/>
              <a:defRPr sz="1600">
                <a:solidFill>
                  <a:srgbClr val="000000"/>
                </a:solidFill>
              </a:defRPr>
            </a:pPr>
            <a:r>
              <a:t>~$235/night each month</a:t>
            </a:r>
          </a:p>
          <a:p>
            <a:pPr lvl="1" indent="914400" algn="l" defTabSz="457200">
              <a:buClr>
                <a:srgbClr val="929292"/>
              </a:buClr>
              <a:buSzPct val="60000"/>
              <a:buFont typeface="Courier New"/>
              <a:buChar char="o"/>
              <a:defRPr sz="1600">
                <a:solidFill>
                  <a:srgbClr val="000000"/>
                </a:solidFill>
              </a:defRPr>
            </a:pPr>
            <a:r>
              <a:t>Interestingly, the second most expensive month on average was February at a similar $235/month</a:t>
            </a:r>
          </a:p>
          <a:p>
            <a:pPr lvl="1" indent="914400" algn="l" defTabSz="457200">
              <a:buClr>
                <a:srgbClr val="929292"/>
              </a:buClr>
              <a:buSzPct val="60000"/>
              <a:buFont typeface="Courier New"/>
              <a:buChar char="o"/>
              <a:defRPr sz="1600">
                <a:solidFill>
                  <a:srgbClr val="000000"/>
                </a:solidFill>
              </a:defRPr>
            </a:pPr>
            <a:r>
              <a:t>The least expensive time to rent Airbnb in San Francisco is in April, with an average of $214/night</a:t>
            </a: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NYC vs SF: Average Prices by Day of the Week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43991">
              <a:spcBef>
                <a:spcPts val="1200"/>
              </a:spcBef>
              <a:defRPr sz="5320"/>
            </a:lvl1pPr>
          </a:lstStyle>
          <a:p>
            <a:r>
              <a:t>NYC vs SF: Average Prices by Day of the Week</a:t>
            </a:r>
          </a:p>
        </p:txBody>
      </p:sp>
      <p:pic>
        <p:nvPicPr>
          <p:cNvPr id="207" name="image.png" descr="image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02729" y="2324100"/>
            <a:ext cx="12599342" cy="5283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Average Price by Day-of-the-Week Takeaways:…"/>
          <p:cNvSpPr txBox="1">
            <a:spLocks noGrp="1"/>
          </p:cNvSpPr>
          <p:nvPr>
            <p:ph type="body" idx="1"/>
          </p:nvPr>
        </p:nvSpPr>
        <p:spPr>
          <a:xfrm>
            <a:off x="508000" y="994419"/>
            <a:ext cx="11988800" cy="7489181"/>
          </a:xfrm>
          <a:prstGeom prst="rect">
            <a:avLst/>
          </a:prstGeom>
        </p:spPr>
        <p:txBody>
          <a:bodyPr anchor="t"/>
          <a:lstStyle/>
          <a:p>
            <a:pPr marL="0" indent="0" algn="ctr" defTabSz="443991">
              <a:lnSpc>
                <a:spcPct val="90000"/>
              </a:lnSpc>
              <a:spcBef>
                <a:spcPts val="1200"/>
              </a:spcBef>
              <a:buClrTx/>
              <a:buSzTx/>
              <a:buFontTx/>
              <a:buNone/>
              <a:defRPr sz="5320">
                <a:solidFill>
                  <a:srgbClr val="BF0000"/>
                </a:solidFill>
                <a:latin typeface="+mn-lt"/>
                <a:ea typeface="+mn-ea"/>
                <a:cs typeface="+mn-cs"/>
                <a:sym typeface="Bodoni SvtyTwo ITC TT-Book"/>
              </a:defRPr>
            </a:pPr>
            <a:r>
              <a:t>Average Price by Day-of-the-Week Takeaways:</a:t>
            </a:r>
          </a:p>
          <a:p>
            <a:pPr marL="0" indent="0" algn="ctr" defTabSz="443991">
              <a:lnSpc>
                <a:spcPct val="90000"/>
              </a:lnSpc>
              <a:spcBef>
                <a:spcPts val="1200"/>
              </a:spcBef>
              <a:buClrTx/>
              <a:buSzTx/>
              <a:buFontTx/>
              <a:buNone/>
              <a:defRPr sz="3040">
                <a:solidFill>
                  <a:srgbClr val="BF0000"/>
                </a:solidFill>
                <a:latin typeface="+mn-lt"/>
                <a:ea typeface="+mn-ea"/>
                <a:cs typeface="+mn-cs"/>
                <a:sym typeface="Bodoni SvtyTwo ITC TT-Book"/>
              </a:defRPr>
            </a:pPr>
            <a:endParaRPr/>
          </a:p>
          <a:p>
            <a:pPr marL="0" indent="0" defTabSz="443991">
              <a:spcBef>
                <a:spcPts val="1800"/>
              </a:spcBef>
              <a:buSzTx/>
              <a:buNone/>
              <a:defRPr sz="3040" b="1"/>
            </a:pPr>
            <a:r>
              <a:t>SF Market - </a:t>
            </a:r>
          </a:p>
          <a:p>
            <a:pPr marL="828463" lvl="1" indent="-173736" defTabSz="443991">
              <a:spcBef>
                <a:spcPts val="600"/>
              </a:spcBef>
              <a:buSzPct val="80000"/>
              <a:buBlip>
                <a:blip r:embed="rId2"/>
              </a:buBlip>
              <a:defRPr sz="2280"/>
            </a:pPr>
            <a:r>
              <a:rPr b="1"/>
              <a:t>	</a:t>
            </a:r>
            <a:r>
              <a:t>Unsurprisingly, Fridays &amp; Saturdays are the most expensive average night to rent, with an average of $175/night. Interestingly, the rest of the nights of the week are all listed at ~$171/night</a:t>
            </a:r>
          </a:p>
          <a:p>
            <a:pPr marL="0" lvl="1" indent="0" defTabSz="443991">
              <a:spcBef>
                <a:spcPts val="1800"/>
              </a:spcBef>
              <a:buClrTx/>
              <a:buSzTx/>
              <a:buFontTx/>
              <a:buNone/>
              <a:defRPr sz="2736"/>
            </a:pPr>
            <a:r>
              <a:rPr b="1"/>
              <a:t>NY Market - </a:t>
            </a:r>
          </a:p>
          <a:p>
            <a:pPr marL="820419" lvl="1" indent="-173736" defTabSz="443991">
              <a:spcBef>
                <a:spcPts val="600"/>
              </a:spcBef>
              <a:buSzPct val="80000"/>
              <a:buBlip>
                <a:blip r:embed="rId2"/>
              </a:buBlip>
              <a:defRPr sz="2280"/>
            </a:pPr>
            <a:r>
              <a:t> Similarly, Fridays &amp; Saturdays are the most expensive average night to rent, as is expected for weekend rental demands, with an average of $146/night on Friday and $147/night on Saturday.</a:t>
            </a:r>
          </a:p>
          <a:p>
            <a:pPr marL="820419" lvl="1" indent="-173736" defTabSz="443991">
              <a:spcBef>
                <a:spcPts val="600"/>
              </a:spcBef>
              <a:buSzPct val="80000"/>
              <a:buBlip>
                <a:blip r:embed="rId2"/>
              </a:buBlip>
              <a:defRPr sz="2280"/>
            </a:pPr>
            <a:r>
              <a:t>Monday’s are the least expensive on average, with $137.88 average/night per listing</a:t>
            </a:r>
          </a:p>
          <a:p>
            <a:pPr marL="0" indent="0" algn="ctr" defTabSz="443991">
              <a:spcBef>
                <a:spcPts val="600"/>
              </a:spcBef>
              <a:buSzTx/>
              <a:buNone/>
              <a:defRPr sz="3040"/>
            </a:pPr>
            <a:endParaRPr/>
          </a:p>
          <a:p>
            <a:pPr marL="0" indent="0" algn="ctr" defTabSz="443991">
              <a:spcBef>
                <a:spcPts val="600"/>
              </a:spcBef>
              <a:buSzTx/>
              <a:buNone/>
              <a:defRPr sz="3040"/>
            </a:pPr>
            <a:r>
              <a:rPr b="1"/>
              <a:t>Key Takeaway: </a:t>
            </a:r>
            <a:r>
              <a:t> NY has nearly a $10/night jump between the rest of the week and Friday/Saturday. SF is only a $3/night difference.</a:t>
            </a: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NYC vs SF: Average Price by Holida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60831">
              <a:spcBef>
                <a:spcPts val="1500"/>
              </a:spcBef>
              <a:defRPr sz="6719"/>
            </a:lvl1pPr>
          </a:lstStyle>
          <a:p>
            <a:r>
              <a:t>NYC vs SF: Average Price by Holiday</a:t>
            </a:r>
          </a:p>
        </p:txBody>
      </p:sp>
      <p:pic>
        <p:nvPicPr>
          <p:cNvPr id="212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405" y="2222500"/>
            <a:ext cx="12441990" cy="57277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roject Summar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Project Summary</a:t>
            </a:r>
          </a:p>
        </p:txBody>
      </p:sp>
      <p:sp>
        <p:nvSpPr>
          <p:cNvPr id="139" name="Our project goal is to provide an analysis of Airbnb rental prices in New York and San Francisco over the 12-month period in 2018.…"/>
          <p:cNvSpPr txBox="1">
            <a:spLocks noGrp="1"/>
          </p:cNvSpPr>
          <p:nvPr>
            <p:ph type="body" sz="half" idx="1"/>
          </p:nvPr>
        </p:nvSpPr>
        <p:spPr>
          <a:xfrm>
            <a:off x="5588000" y="2324100"/>
            <a:ext cx="7061300" cy="6096000"/>
          </a:xfrm>
          <a:prstGeom prst="rect">
            <a:avLst/>
          </a:prstGeom>
        </p:spPr>
        <p:txBody>
          <a:bodyPr/>
          <a:lstStyle/>
          <a:p>
            <a:pPr marL="429259" indent="-429259" defTabSz="379729">
              <a:spcBef>
                <a:spcPts val="1500"/>
              </a:spcBef>
              <a:buClrTx/>
              <a:buSzPct val="100000"/>
              <a:buFontTx/>
              <a:buAutoNum type="arabicPeriod"/>
              <a:defRPr sz="2340"/>
            </a:pPr>
            <a:r>
              <a:t>Our </a:t>
            </a:r>
            <a:r>
              <a:rPr u="sng"/>
              <a:t>p</a:t>
            </a:r>
            <a:r>
              <a:t>roject goal is</a:t>
            </a:r>
            <a:r>
              <a:rPr b="1"/>
              <a:t> </a:t>
            </a:r>
            <a:r>
              <a:t>to</a:t>
            </a:r>
            <a:r>
              <a:rPr b="1"/>
              <a:t> </a:t>
            </a:r>
            <a:r>
              <a:t>provide an analysis of Airbnb rental prices in New York and San Francisco over the 12-month period in 2018.</a:t>
            </a:r>
          </a:p>
          <a:p>
            <a:pPr marL="429259" indent="-429259" defTabSz="379729">
              <a:spcBef>
                <a:spcPts val="1500"/>
              </a:spcBef>
              <a:buClrTx/>
              <a:buSzPct val="100000"/>
              <a:buFontTx/>
              <a:buAutoNum type="arabicPeriod"/>
              <a:defRPr sz="2340"/>
            </a:pPr>
            <a:r>
              <a:t>We’re interested in finding out if there is a correlation between prices and external factors including seasons, location, and day of the week. </a:t>
            </a:r>
          </a:p>
          <a:p>
            <a:pPr marL="429259" indent="-429259" defTabSz="379729">
              <a:spcBef>
                <a:spcPts val="1500"/>
              </a:spcBef>
              <a:buClrTx/>
              <a:buSzPct val="100000"/>
              <a:buFontTx/>
              <a:buAutoNum type="arabicPeriod"/>
              <a:defRPr sz="2340"/>
            </a:pPr>
            <a:r>
              <a:t>High- level Hypothesis: San Francisco and New York are two of the most expensive real estate markets in the U.S. Given that San Francisco only has a population of 884K versus New York’s enormous 8.4M, San Francisco will have a much more expensive 2019 listing cycle than New York, with far fewer listing options and types.</a:t>
            </a:r>
          </a:p>
        </p:txBody>
      </p:sp>
      <p:pic>
        <p:nvPicPr>
          <p:cNvPr id="140" name="Screen Shot 2019-12-13 at 3.09.59 PM.png" descr="Screen Shot 2019-12-13 at 3.09.59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135" y="2772780"/>
            <a:ext cx="4680294" cy="540184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ummary Takeaways:…"/>
          <p:cNvSpPr txBox="1">
            <a:spLocks noGrp="1"/>
          </p:cNvSpPr>
          <p:nvPr>
            <p:ph type="body" idx="1"/>
          </p:nvPr>
        </p:nvSpPr>
        <p:spPr>
          <a:xfrm>
            <a:off x="508000" y="800100"/>
            <a:ext cx="11988800" cy="7213600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3000" b="1"/>
            </a:pPr>
            <a:r>
              <a:t>Summary Takeaways: </a:t>
            </a:r>
          </a:p>
          <a:p>
            <a:pPr marL="704850" lvl="1" indent="-234950">
              <a:spcBef>
                <a:spcPts val="1800"/>
              </a:spcBef>
              <a:defRPr sz="1800"/>
            </a:pPr>
            <a:r>
              <a:t>New Years day has a very high average price to rent in New York, averaging $142/night, followed interestingly by MLK Day at the end of that same month (Jan 20</a:t>
            </a:r>
            <a:r>
              <a:rPr baseline="31999"/>
              <a:t>th</a:t>
            </a:r>
            <a:r>
              <a:t>), with a nearly identical nightly average.</a:t>
            </a:r>
          </a:p>
          <a:p>
            <a:pPr marL="704850" lvl="1" indent="-234950">
              <a:spcBef>
                <a:spcPts val="1800"/>
              </a:spcBef>
              <a:defRPr sz="1800"/>
            </a:pPr>
            <a:r>
              <a:t>Interestingly, the third and second least expensive Holiday’s you’d find renting in New York would be on two very popular ones: Memorial Day, for $135/night and Fourth of July for $137/night.</a:t>
            </a:r>
          </a:p>
          <a:p>
            <a:pPr marL="1174750" lvl="2" indent="-234950">
              <a:spcBef>
                <a:spcPts val="1800"/>
              </a:spcBef>
              <a:defRPr sz="1800"/>
            </a:pPr>
            <a:r>
              <a:t>4</a:t>
            </a:r>
            <a:r>
              <a:rPr baseline="31999"/>
              <a:t>th</a:t>
            </a:r>
            <a:r>
              <a:t> of July fell on a Thursday this year</a:t>
            </a:r>
          </a:p>
          <a:p>
            <a:pPr marL="1174750" lvl="2" indent="-234950">
              <a:spcBef>
                <a:spcPts val="1800"/>
              </a:spcBef>
              <a:defRPr sz="1800"/>
            </a:pPr>
            <a:r>
              <a:t>Memorial Day fell on a Monday this year</a:t>
            </a:r>
          </a:p>
          <a:p>
            <a:pPr marL="1174750" lvl="2" indent="-234950">
              <a:spcBef>
                <a:spcPts val="1800"/>
              </a:spcBef>
              <a:defRPr sz="1800"/>
            </a:pPr>
            <a:r>
              <a:t>The least expensive time to Airbnb in New York in 2019 was during President’s Day (Monday February 17) last year for an average of $130/night)</a:t>
            </a:r>
          </a:p>
          <a:p>
            <a:pPr marL="704850" lvl="1" indent="-234950">
              <a:spcBef>
                <a:spcPts val="1800"/>
              </a:spcBef>
              <a:defRPr sz="1800"/>
            </a:pPr>
            <a:r>
              <a:t>Interestingly, the third and second least expensive HoNew Years day was the highest average price/night to rent in SF, averaging $175/night</a:t>
            </a:r>
          </a:p>
          <a:p>
            <a:pPr marL="704850" lvl="1" indent="-234950">
              <a:spcBef>
                <a:spcPts val="1800"/>
              </a:spcBef>
              <a:defRPr sz="1800"/>
            </a:pPr>
            <a:r>
              <a:t>July 4th, Labor Day, Columbus Day, Veterans Day, Thanksgiving, and Christmas day were all roughly listed at the same price, between $173-$174/night in San Francisco</a:t>
            </a:r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NYC: Calendar Heatmap"/>
          <p:cNvSpPr txBox="1">
            <a:spLocks noGrp="1"/>
          </p:cNvSpPr>
          <p:nvPr>
            <p:ph type="title"/>
          </p:nvPr>
        </p:nvSpPr>
        <p:spPr>
          <a:xfrm>
            <a:off x="762000" y="1066800"/>
            <a:ext cx="11988800" cy="1219200"/>
          </a:xfrm>
          <a:prstGeom prst="rect">
            <a:avLst/>
          </a:prstGeom>
        </p:spPr>
        <p:txBody>
          <a:bodyPr/>
          <a:lstStyle/>
          <a:p>
            <a:r>
              <a:t>NYC: Calendar Heatmap</a:t>
            </a:r>
          </a:p>
        </p:txBody>
      </p:sp>
      <p:pic>
        <p:nvPicPr>
          <p:cNvPr id="217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09333"/>
            <a:ext cx="13004800" cy="433493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Calendar Takeaways: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28929" indent="-328929" defTabSz="408940">
              <a:spcBef>
                <a:spcPts val="1600"/>
              </a:spcBef>
              <a:defRPr sz="2520" u="sng">
                <a:solidFill>
                  <a:srgbClr val="000000"/>
                </a:solidFill>
              </a:defRPr>
            </a:pPr>
            <a:r>
              <a:t>Calendar Takeaways:</a:t>
            </a:r>
          </a:p>
          <a:p>
            <a:pPr marL="328929" indent="-328929" defTabSz="408940">
              <a:spcBef>
                <a:spcPts val="1600"/>
              </a:spcBef>
              <a:defRPr sz="2520">
                <a:solidFill>
                  <a:srgbClr val="000000"/>
                </a:solidFill>
              </a:defRPr>
            </a:pPr>
            <a:r>
              <a:t>Far more expensive Airbnb listings in SF than NY in 2019</a:t>
            </a:r>
          </a:p>
          <a:p>
            <a:pPr marL="328929" indent="-328929" defTabSz="408940">
              <a:spcBef>
                <a:spcPts val="1600"/>
              </a:spcBef>
              <a:defRPr sz="2520">
                <a:solidFill>
                  <a:srgbClr val="000000"/>
                </a:solidFill>
              </a:defRPr>
            </a:pPr>
            <a:r>
              <a:t>Much different popular months between SF and NY in 2019</a:t>
            </a:r>
          </a:p>
          <a:p>
            <a:pPr marL="328929" indent="-328929" defTabSz="408940">
              <a:spcBef>
                <a:spcPts val="1600"/>
              </a:spcBef>
              <a:defRPr sz="2520">
                <a:solidFill>
                  <a:srgbClr val="000000"/>
                </a:solidFill>
              </a:defRPr>
            </a:pPr>
            <a:r>
              <a:t>NY has nearly a $10/night jump between the rest of the week and Fri/Sat. SF is only $3/night</a:t>
            </a:r>
          </a:p>
          <a:p>
            <a:pPr marL="328929" indent="-328929" defTabSz="408940">
              <a:spcBef>
                <a:spcPts val="1600"/>
              </a:spcBef>
              <a:defRPr sz="2520">
                <a:solidFill>
                  <a:srgbClr val="000000"/>
                </a:solidFill>
              </a:defRPr>
            </a:pPr>
            <a:r>
              <a:t>MLK day was the second most expensive day to rent in NY, least expensive to rent in SF</a:t>
            </a:r>
          </a:p>
          <a:p>
            <a:pPr marL="657859" lvl="1" indent="-328929" defTabSz="408940">
              <a:spcBef>
                <a:spcPts val="1600"/>
              </a:spcBef>
              <a:defRPr sz="2520">
                <a:solidFill>
                  <a:srgbClr val="000000"/>
                </a:solidFill>
              </a:defRPr>
            </a:pPr>
            <a:r>
              <a:t>Could speak to types of renter visiting, seasonally</a:t>
            </a:r>
          </a:p>
          <a:p>
            <a:pPr marL="328929" indent="-328929" defTabSz="408940">
              <a:spcBef>
                <a:spcPts val="1600"/>
              </a:spcBef>
              <a:defRPr sz="2520">
                <a:solidFill>
                  <a:srgbClr val="000000"/>
                </a:solidFill>
              </a:defRPr>
            </a:pPr>
            <a:r>
              <a:t>July 4</a:t>
            </a:r>
            <a:r>
              <a:rPr baseline="31999"/>
              <a:t>th</a:t>
            </a:r>
            <a:r>
              <a:t>, Labor Day, Columbus Day, Veterans Day, Thanksgiving, and Christmas day were all roughly listed at the same price, between $173-$174/night in San Francisco</a:t>
            </a:r>
          </a:p>
          <a:p>
            <a:pPr marL="328929" indent="-328929" defTabSz="408940">
              <a:spcBef>
                <a:spcPts val="1600"/>
              </a:spcBef>
              <a:defRPr sz="2520">
                <a:solidFill>
                  <a:srgbClr val="000000"/>
                </a:solidFill>
              </a:defRPr>
            </a:pPr>
            <a:r>
              <a:rPr b="1"/>
              <a:t>Key observation</a:t>
            </a:r>
            <a:r>
              <a:t>: Primarily purpose of Airbnb is not to provide a luxury hotel suites but </a:t>
            </a:r>
            <a:r>
              <a:rPr i="1"/>
              <a:t>convenient place to stay that is private</a:t>
            </a:r>
            <a:r>
              <a:t>.</a:t>
            </a:r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F Property Type Frequenc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SF Property Type Frequency</a:t>
            </a:r>
          </a:p>
        </p:txBody>
      </p:sp>
      <p:sp>
        <p:nvSpPr>
          <p:cNvPr id="222" name="The most frequently listed home types are the following top 3:…"/>
          <p:cNvSpPr txBox="1">
            <a:spLocks noGrp="1"/>
          </p:cNvSpPr>
          <p:nvPr>
            <p:ph type="body" sz="quarter" idx="1"/>
          </p:nvPr>
        </p:nvSpPr>
        <p:spPr>
          <a:xfrm>
            <a:off x="8128000" y="2336800"/>
            <a:ext cx="4064000" cy="4470400"/>
          </a:xfrm>
          <a:prstGeom prst="rect">
            <a:avLst/>
          </a:prstGeom>
        </p:spPr>
        <p:txBody>
          <a:bodyPr/>
          <a:lstStyle/>
          <a:p>
            <a:pPr marL="313266" indent="-313266">
              <a:defRPr sz="2400"/>
            </a:pPr>
            <a:r>
              <a:t>The most frequently listed home types are the following top 3:</a:t>
            </a:r>
          </a:p>
          <a:p>
            <a:pPr marL="313266" indent="-313266">
              <a:defRPr sz="2400"/>
            </a:pPr>
            <a:r>
              <a:t>Apartments</a:t>
            </a:r>
          </a:p>
          <a:p>
            <a:pPr marL="313266" indent="-313266">
              <a:defRPr sz="2400"/>
            </a:pPr>
            <a:r>
              <a:t>Houses</a:t>
            </a:r>
          </a:p>
          <a:p>
            <a:pPr marL="313266" indent="-313266">
              <a:defRPr sz="2400"/>
            </a:pPr>
            <a:r>
              <a:t>Condominium</a:t>
            </a:r>
          </a:p>
        </p:txBody>
      </p:sp>
      <p:pic>
        <p:nvPicPr>
          <p:cNvPr id="223" name="SF_Property Type Frequency.png" descr="SF_Property Type Frequenc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299" y="2266354"/>
            <a:ext cx="7350201" cy="4800601"/>
          </a:xfrm>
          <a:prstGeom prst="rect">
            <a:avLst/>
          </a:prstGeom>
          <a:ln w="12700">
            <a:miter lim="400000"/>
          </a:ln>
        </p:spPr>
      </p:pic>
      <p:sp>
        <p:nvSpPr>
          <p:cNvPr id="224" name="Key takeaways: Always consider the property and the room type data as one of the major aspects when predicting the prices of listings."/>
          <p:cNvSpPr txBox="1"/>
          <p:nvPr/>
        </p:nvSpPr>
        <p:spPr>
          <a:xfrm>
            <a:off x="258935" y="7708900"/>
            <a:ext cx="12232929" cy="1320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Key takeaways: Always consider the property and the room type data as one of the major aspects when predicting the prices of listings.</a:t>
            </a:r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N Y Property Type Frequenc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 Y Property Type Frequency</a:t>
            </a:r>
          </a:p>
        </p:txBody>
      </p:sp>
      <p:sp>
        <p:nvSpPr>
          <p:cNvPr id="227" name="The most frequently listed home types are the following top 3:…"/>
          <p:cNvSpPr txBox="1">
            <a:spLocks noGrp="1"/>
          </p:cNvSpPr>
          <p:nvPr>
            <p:ph type="body" sz="quarter" idx="1"/>
          </p:nvPr>
        </p:nvSpPr>
        <p:spPr>
          <a:xfrm>
            <a:off x="8128000" y="2336800"/>
            <a:ext cx="4064000" cy="4470400"/>
          </a:xfrm>
          <a:prstGeom prst="rect">
            <a:avLst/>
          </a:prstGeom>
        </p:spPr>
        <p:txBody>
          <a:bodyPr/>
          <a:lstStyle/>
          <a:p>
            <a:pPr marL="313266" indent="-313266">
              <a:defRPr sz="2400"/>
            </a:pPr>
            <a:r>
              <a:t>The most frequently listed home types are the following top 3:</a:t>
            </a:r>
          </a:p>
          <a:p>
            <a:pPr marL="313266" indent="-313266">
              <a:defRPr sz="2400"/>
            </a:pPr>
            <a:r>
              <a:t>Apartments</a:t>
            </a:r>
          </a:p>
          <a:p>
            <a:pPr marL="313266" indent="-313266">
              <a:defRPr sz="2400"/>
            </a:pPr>
            <a:r>
              <a:t>Condo's</a:t>
            </a:r>
          </a:p>
          <a:p>
            <a:pPr marL="313266" indent="-313266">
              <a:defRPr sz="2400"/>
            </a:pPr>
            <a:r>
              <a:t>Condominium</a:t>
            </a:r>
          </a:p>
        </p:txBody>
      </p:sp>
      <p:sp>
        <p:nvSpPr>
          <p:cNvPr id="228" name="Key takeaways: Always consider the property and the room type data as one of the major aspects when predicting the prices of listings."/>
          <p:cNvSpPr txBox="1"/>
          <p:nvPr/>
        </p:nvSpPr>
        <p:spPr>
          <a:xfrm>
            <a:off x="258935" y="7708900"/>
            <a:ext cx="12232929" cy="1320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Key takeaways: Always consider the property and the room type data as one of the major aspects when predicting the prices of listings.</a:t>
            </a:r>
          </a:p>
        </p:txBody>
      </p:sp>
      <p:pic>
        <p:nvPicPr>
          <p:cNvPr id="229" name="Screen Shot 2019-12-12 at 6.45.39 PM.png" descr="Screen Shot 2019-12-12 at 6.45.39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2336800"/>
            <a:ext cx="7809308" cy="48768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F/NY Analysis by &lt;keywords&gt;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SF/NY Analysis by &lt;keywords&gt;</a:t>
            </a:r>
          </a:p>
        </p:txBody>
      </p:sp>
      <p:sp>
        <p:nvSpPr>
          <p:cNvPr id="232" name="The most commonly used unique words when hosts describing their homes:…"/>
          <p:cNvSpPr txBox="1">
            <a:spLocks noGrp="1"/>
          </p:cNvSpPr>
          <p:nvPr>
            <p:ph type="body" sz="half" idx="1"/>
          </p:nvPr>
        </p:nvSpPr>
        <p:spPr>
          <a:xfrm>
            <a:off x="508000" y="2628900"/>
            <a:ext cx="11988800" cy="3505200"/>
          </a:xfrm>
          <a:prstGeom prst="rect">
            <a:avLst/>
          </a:prstGeom>
        </p:spPr>
        <p:txBody>
          <a:bodyPr/>
          <a:lstStyle/>
          <a:p>
            <a:pPr marL="313266" indent="-313266">
              <a:defRPr sz="2400"/>
            </a:pPr>
            <a:r>
              <a:t>The most commonly used unique words when hosts describing their homes:</a:t>
            </a:r>
          </a:p>
          <a:p>
            <a:pPr marL="313266" indent="-313266">
              <a:defRPr sz="2400" b="1" i="1"/>
            </a:pPr>
            <a:r>
              <a:t>Keyword top results: &lt;private&gt;, &lt;1 bedroom&gt;, &lt;home&gt;.</a:t>
            </a:r>
          </a:p>
          <a:p>
            <a:pPr marL="313266" indent="-313266">
              <a:defRPr sz="2400"/>
            </a:pPr>
            <a:r>
              <a:t>Based on that data analysis Airbnb would know which room types are rented more often in order to optimize the revenue.</a:t>
            </a:r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F/NY Reviews Impac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SF/NY Reviews Impact</a:t>
            </a:r>
          </a:p>
        </p:txBody>
      </p:sp>
      <p:sp>
        <p:nvSpPr>
          <p:cNvPr id="235" name="Key takeaways: Listings with prices around $180 - 300 get the most reviews, meaning that they are booked most often."/>
          <p:cNvSpPr txBox="1">
            <a:spLocks noGrp="1"/>
          </p:cNvSpPr>
          <p:nvPr>
            <p:ph type="body" sz="quarter" idx="1"/>
          </p:nvPr>
        </p:nvSpPr>
        <p:spPr>
          <a:xfrm>
            <a:off x="800100" y="7569200"/>
            <a:ext cx="11696700" cy="1155700"/>
          </a:xfrm>
          <a:prstGeom prst="rect">
            <a:avLst/>
          </a:prstGeom>
        </p:spPr>
        <p:txBody>
          <a:bodyPr/>
          <a:lstStyle/>
          <a:p>
            <a:pPr marL="313266" indent="-313266">
              <a:defRPr sz="2400"/>
            </a:pPr>
            <a:r>
              <a:rPr b="1"/>
              <a:t>Key takeaways:</a:t>
            </a:r>
            <a:r>
              <a:t> Listings with prices around $180 - 300 get the most reviews, meaning that they are booked most often.</a:t>
            </a:r>
          </a:p>
        </p:txBody>
      </p:sp>
      <p:pic>
        <p:nvPicPr>
          <p:cNvPr id="236" name="SF_Reviews Based on price.png" descr="SF_Reviews Based on pric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8424" y="2398479"/>
            <a:ext cx="9283701" cy="5168985"/>
          </a:xfrm>
          <a:prstGeom prst="rect">
            <a:avLst/>
          </a:prstGeom>
          <a:ln w="12700">
            <a:miter lim="400000"/>
          </a:ln>
        </p:spPr>
      </p:pic>
      <p:sp>
        <p:nvSpPr>
          <p:cNvPr id="237" name="Note: NY &amp; SF review impact is similar in both markets"/>
          <p:cNvSpPr txBox="1"/>
          <p:nvPr/>
        </p:nvSpPr>
        <p:spPr>
          <a:xfrm>
            <a:off x="812800" y="8496300"/>
            <a:ext cx="11696700" cy="1155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313266" indent="-313266" algn="l">
              <a:spcBef>
                <a:spcPts val="2400"/>
              </a:spcBef>
              <a:buClr>
                <a:srgbClr val="929292"/>
              </a:buClr>
              <a:buSzPct val="60000"/>
              <a:buFont typeface="Zapf Dingbats"/>
              <a:buChar char="❖"/>
            </a:lvl1pPr>
          </a:lstStyle>
          <a:p>
            <a:r>
              <a:t>Note: NY &amp; SF review impact is similar in both markets</a:t>
            </a:r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Post Mortem: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28929" indent="-328929" defTabSz="408940">
              <a:spcBef>
                <a:spcPts val="1600"/>
              </a:spcBef>
              <a:defRPr sz="2520" u="sng">
                <a:solidFill>
                  <a:srgbClr val="000000"/>
                </a:solidFill>
              </a:defRPr>
            </a:pPr>
            <a:r>
              <a:t>Post Mortem:</a:t>
            </a:r>
          </a:p>
          <a:p>
            <a:pPr marL="328929" indent="-328929" defTabSz="408940">
              <a:spcBef>
                <a:spcPts val="1600"/>
              </a:spcBef>
              <a:defRPr sz="2520">
                <a:solidFill>
                  <a:srgbClr val="000000"/>
                </a:solidFill>
              </a:defRPr>
            </a:pPr>
            <a:r>
              <a:t>Difficulties &amp; Limitations</a:t>
            </a:r>
          </a:p>
          <a:p>
            <a:pPr marL="657859" lvl="1" indent="-328929" defTabSz="408940">
              <a:spcBef>
                <a:spcPts val="1600"/>
              </a:spcBef>
              <a:defRPr sz="2520">
                <a:solidFill>
                  <a:srgbClr val="000000"/>
                </a:solidFill>
              </a:defRPr>
            </a:pPr>
            <a:r>
              <a:t>Population discrepancy</a:t>
            </a:r>
          </a:p>
          <a:p>
            <a:pPr marL="657859" lvl="1" indent="-328929" defTabSz="408940">
              <a:spcBef>
                <a:spcPts val="1600"/>
              </a:spcBef>
              <a:defRPr sz="2520">
                <a:solidFill>
                  <a:srgbClr val="000000"/>
                </a:solidFill>
              </a:defRPr>
            </a:pPr>
            <a:r>
              <a:t>Breadth of datasets - as mentioned, SF and NY have much differently defined residential regions. As such, the findings didn't particularly compare where we thought they might</a:t>
            </a:r>
          </a:p>
          <a:p>
            <a:pPr marL="657859" lvl="1" indent="-328929" defTabSz="408940">
              <a:spcBef>
                <a:spcPts val="1600"/>
              </a:spcBef>
              <a:defRPr sz="2520">
                <a:solidFill>
                  <a:srgbClr val="000000"/>
                </a:solidFill>
              </a:defRPr>
            </a:pPr>
            <a:r>
              <a:t>It might have been effective to pinpoint top neighborhoods in 1 borough and compare to all of SF </a:t>
            </a:r>
          </a:p>
          <a:p>
            <a:pPr marL="328929" indent="-328929" defTabSz="408940">
              <a:spcBef>
                <a:spcPts val="1600"/>
              </a:spcBef>
              <a:defRPr sz="2520">
                <a:solidFill>
                  <a:srgbClr val="000000"/>
                </a:solidFill>
              </a:defRPr>
            </a:pPr>
            <a:r>
              <a:t>Additional Questions worth Exploring</a:t>
            </a:r>
          </a:p>
          <a:p>
            <a:pPr marL="657859" lvl="1" indent="-328929" defTabSz="408940">
              <a:spcBef>
                <a:spcPts val="1600"/>
              </a:spcBef>
              <a:defRPr sz="2520">
                <a:solidFill>
                  <a:srgbClr val="000000"/>
                </a:solidFill>
              </a:defRPr>
            </a:pPr>
            <a:r>
              <a:t>What is the primary driver of price hikes in certain neighborhoods? I.E. relationship to tourist attractions, good restaurants etc...</a:t>
            </a:r>
          </a:p>
          <a:p>
            <a:pPr marL="657859" lvl="1" indent="-328929" defTabSz="408940">
              <a:spcBef>
                <a:spcPts val="1600"/>
              </a:spcBef>
              <a:defRPr sz="2520">
                <a:solidFill>
                  <a:srgbClr val="000000"/>
                </a:solidFill>
              </a:defRPr>
            </a:pPr>
            <a:r>
              <a:t>What is the profile of an ideal renter in certain neighborhoods - consumer profiles?</a:t>
            </a:r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Questions?"/>
          <p:cNvSpPr txBox="1">
            <a:spLocks noGrp="1"/>
          </p:cNvSpPr>
          <p:nvPr>
            <p:ph type="title"/>
          </p:nvPr>
        </p:nvSpPr>
        <p:spPr>
          <a:xfrm>
            <a:off x="508000" y="3378200"/>
            <a:ext cx="11988800" cy="1219200"/>
          </a:xfrm>
          <a:prstGeom prst="rect">
            <a:avLst/>
          </a:prstGeom>
        </p:spPr>
        <p:txBody>
          <a:bodyPr/>
          <a:lstStyle/>
          <a:p>
            <a:r>
              <a:t>Questions?</a:t>
            </a:r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Thank you!"/>
          <p:cNvSpPr txBox="1">
            <a:spLocks noGrp="1"/>
          </p:cNvSpPr>
          <p:nvPr>
            <p:ph type="title"/>
          </p:nvPr>
        </p:nvSpPr>
        <p:spPr>
          <a:xfrm>
            <a:off x="508000" y="3378200"/>
            <a:ext cx="11988800" cy="1219200"/>
          </a:xfrm>
          <a:prstGeom prst="rect">
            <a:avLst/>
          </a:prstGeom>
        </p:spPr>
        <p:txBody>
          <a:bodyPr/>
          <a:lstStyle/>
          <a:p>
            <a:r>
              <a:t>Thank you!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Data Cleaning Proces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Data Cleaning Process</a:t>
            </a:r>
          </a:p>
        </p:txBody>
      </p:sp>
      <p:sp>
        <p:nvSpPr>
          <p:cNvPr id="143" name="Airbnb provides 3 segregated datasets for each respective city: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19531" indent="-319531" defTabSz="397256">
              <a:spcBef>
                <a:spcPts val="1600"/>
              </a:spcBef>
              <a:defRPr sz="2448"/>
            </a:pPr>
            <a:r>
              <a:t>Airbnb provides 3 segregated datasets for each respective city:</a:t>
            </a:r>
          </a:p>
          <a:p>
            <a:pPr marL="958596" lvl="2" indent="-319531" defTabSz="397256">
              <a:spcBef>
                <a:spcPts val="1600"/>
              </a:spcBef>
              <a:defRPr sz="2448"/>
            </a:pPr>
            <a:r>
              <a:t>Listing</a:t>
            </a:r>
          </a:p>
          <a:p>
            <a:pPr marL="958596" lvl="2" indent="-319531" defTabSz="397256">
              <a:spcBef>
                <a:spcPts val="1600"/>
              </a:spcBef>
              <a:defRPr sz="2448"/>
            </a:pPr>
            <a:r>
              <a:t>Calendar</a:t>
            </a:r>
          </a:p>
          <a:p>
            <a:pPr marL="958596" lvl="2" indent="-319531" defTabSz="397256">
              <a:spcBef>
                <a:spcPts val="1600"/>
              </a:spcBef>
              <a:defRPr sz="2448"/>
            </a:pPr>
            <a:r>
              <a:t>Reviews</a:t>
            </a:r>
          </a:p>
          <a:p>
            <a:pPr marL="319531" indent="-319531" defTabSz="397256">
              <a:spcBef>
                <a:spcPts val="1600"/>
              </a:spcBef>
              <a:defRPr sz="2448"/>
            </a:pPr>
            <a:r>
              <a:t>We read each CSV in Jupiter Notebook and grouped the data by price ranges and rental sizes (i.e. private bedroom, whole apartment, house).</a:t>
            </a:r>
          </a:p>
          <a:p>
            <a:pPr marL="319531" indent="-319531" defTabSz="397256">
              <a:spcBef>
                <a:spcPts val="1600"/>
              </a:spcBef>
              <a:defRPr sz="2448"/>
            </a:pPr>
            <a:r>
              <a:t>We analyzed the data based on the seasonal rental volume (from lowest to highest), neighborhood/borough listing volume and price, average price by day of the week, as well as the correlation between price spikes and holiday weekends in 2019. </a:t>
            </a:r>
          </a:p>
          <a:p>
            <a:pPr marL="319531" indent="-319531" defTabSz="397256">
              <a:spcBef>
                <a:spcPts val="1600"/>
              </a:spcBef>
              <a:defRPr sz="2448"/>
            </a:pPr>
            <a:r>
              <a:t>Finally we analyzed types of listings as they correlated to reviews.</a:t>
            </a:r>
          </a:p>
          <a:p>
            <a:pPr marL="0" indent="0" defTabSz="310895">
              <a:lnSpc>
                <a:spcPts val="2800"/>
              </a:lnSpc>
              <a:spcBef>
                <a:spcPts val="0"/>
              </a:spcBef>
              <a:buClrTx/>
              <a:buSzTx/>
              <a:buFontTx/>
              <a:buNone/>
              <a:defRPr sz="1224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Screen Shot 2019-12-12 at 11.54.27 AM.png" descr="Screen Shot 2019-12-12 at 11.54.27 AM.png"/>
          <p:cNvPicPr>
            <a:picLocks noGrp="1"/>
          </p:cNvPicPr>
          <p:nvPr>
            <p:ph type="pic" idx="14"/>
          </p:nvPr>
        </p:nvPicPr>
        <p:blipFill>
          <a:blip r:embed="rId2"/>
          <a:stretch>
            <a:fillRect/>
          </a:stretch>
        </p:blipFill>
        <p:spPr>
          <a:xfrm>
            <a:off x="649099" y="870074"/>
            <a:ext cx="5471256" cy="8108653"/>
          </a:xfrm>
          <a:prstGeom prst="rect">
            <a:avLst/>
          </a:prstGeom>
        </p:spPr>
      </p:pic>
      <p:sp>
        <p:nvSpPr>
          <p:cNvPr id="146" name="Questions"/>
          <p:cNvSpPr txBox="1">
            <a:spLocks noGrp="1"/>
          </p:cNvSpPr>
          <p:nvPr>
            <p:ph type="title"/>
          </p:nvPr>
        </p:nvSpPr>
        <p:spPr>
          <a:xfrm>
            <a:off x="6775450" y="114300"/>
            <a:ext cx="5676900" cy="2032000"/>
          </a:xfrm>
          <a:prstGeom prst="rect">
            <a:avLst/>
          </a:prstGeom>
        </p:spPr>
        <p:txBody>
          <a:bodyPr/>
          <a:lstStyle/>
          <a:p>
            <a:r>
              <a:t>       Questions</a:t>
            </a:r>
          </a:p>
        </p:txBody>
      </p:sp>
      <p:sp>
        <p:nvSpPr>
          <p:cNvPr id="147" name="What seasons are most in demand?…"/>
          <p:cNvSpPr txBox="1"/>
          <p:nvPr/>
        </p:nvSpPr>
        <p:spPr>
          <a:xfrm>
            <a:off x="6787048" y="2044700"/>
            <a:ext cx="5653704" cy="701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/>
            <a:r>
              <a:t>What seasons are most in demand?</a:t>
            </a:r>
          </a:p>
          <a:p>
            <a:pPr algn="l"/>
            <a:endParaRPr/>
          </a:p>
          <a:p>
            <a:pPr algn="l"/>
            <a:r>
              <a:t>Which neighborhoods posit the most listings and for what types of rentals?</a:t>
            </a:r>
          </a:p>
          <a:p>
            <a:pPr algn="l"/>
            <a:endParaRPr/>
          </a:p>
          <a:p>
            <a:pPr algn="l"/>
            <a:r>
              <a:t>What are the most affordable days of the week to rent?</a:t>
            </a:r>
          </a:p>
          <a:p>
            <a:pPr algn="l"/>
            <a:endParaRPr/>
          </a:p>
          <a:p>
            <a:pPr algn="l"/>
            <a:r>
              <a:t>Are there patterns in popularity between different types of properties?</a:t>
            </a:r>
          </a:p>
          <a:p>
            <a:pPr algn="l"/>
            <a:endParaRPr/>
          </a:p>
          <a:p>
            <a:pPr algn="l"/>
            <a:r>
              <a:t>If I were to visit each city, which Holiday would be best to do so and why? </a:t>
            </a:r>
          </a:p>
          <a:p>
            <a:pPr algn="l"/>
            <a:endParaRPr/>
          </a:p>
          <a:p>
            <a:pPr algn="l"/>
            <a:r>
              <a:t>How do these trends compare between the two markets?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Data Analysi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Data Analysis</a:t>
            </a:r>
          </a:p>
        </p:txBody>
      </p:sp>
      <p:pic>
        <p:nvPicPr>
          <p:cNvPr id="150" name="62e944fe-e258-4960-8c1a-8f7ad4544ab6.jpg" descr="62e944fe-e258-4960-8c1a-8f7ad4544ab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319" y="5322530"/>
            <a:ext cx="6535552" cy="4347015"/>
          </a:xfrm>
          <a:prstGeom prst="rect">
            <a:avLst/>
          </a:prstGeom>
          <a:ln w="12700">
            <a:miter lim="400000"/>
          </a:ln>
        </p:spPr>
      </p:pic>
      <p:pic>
        <p:nvPicPr>
          <p:cNvPr id="151" name="Brooklyn.jpg" descr="Brooklyn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3633" y="16838"/>
            <a:ext cx="5896106" cy="44174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NY Borough Listing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NY Borough Listings</a:t>
            </a:r>
          </a:p>
        </p:txBody>
      </p:sp>
      <p:sp>
        <p:nvSpPr>
          <p:cNvPr id="154" name="Key Takeaway: Large drop-off between two top boroughs and the remaining three. Clear bias on where most renters are looking to stay."/>
          <p:cNvSpPr txBox="1"/>
          <p:nvPr/>
        </p:nvSpPr>
        <p:spPr>
          <a:xfrm>
            <a:off x="7631583" y="2962941"/>
            <a:ext cx="4343451" cy="1422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000"/>
            </a:pPr>
            <a:r>
              <a:rPr b="1"/>
              <a:t>Key Takeaway:</a:t>
            </a:r>
            <a:r>
              <a:t> Large drop-off between two top boroughs and the remaining three. Clear bias on where most renters are looking to stay.</a:t>
            </a:r>
          </a:p>
        </p:txBody>
      </p:sp>
      <p:pic>
        <p:nvPicPr>
          <p:cNvPr id="155" name="Total Number of Airbnb Listings by NYC Boroughs.png" descr="Total Number of Airbnb Listings by NYC Borough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121" y="2615406"/>
            <a:ext cx="6529673" cy="4081046"/>
          </a:xfrm>
          <a:prstGeom prst="rect">
            <a:avLst/>
          </a:prstGeom>
          <a:ln w="12700">
            <a:miter lim="400000"/>
          </a:ln>
        </p:spPr>
      </p:pic>
      <p:sp>
        <p:nvSpPr>
          <p:cNvPr id="156" name="Note: Brooklyn has larger population than Manhattan. Interesting that more listings took place on the island - likely because of sightseeing or tourist options"/>
          <p:cNvSpPr txBox="1"/>
          <p:nvPr/>
        </p:nvSpPr>
        <p:spPr>
          <a:xfrm>
            <a:off x="1284206" y="6829654"/>
            <a:ext cx="5327503" cy="274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000"/>
            </a:pPr>
            <a:endParaRPr/>
          </a:p>
          <a:p>
            <a:pPr>
              <a:defRPr sz="2000"/>
            </a:pPr>
            <a:endParaRPr/>
          </a:p>
          <a:p>
            <a:pPr>
              <a:defRPr sz="2000"/>
            </a:pPr>
            <a:r>
              <a:rPr b="1"/>
              <a:t>Note:</a:t>
            </a:r>
            <a:r>
              <a:t> Brooklyn has larger population than Manhattan. Interesting that more listings took place on the island - likely because of sightseeing or tourist options</a:t>
            </a:r>
          </a:p>
          <a:p>
            <a:pPr>
              <a:defRPr sz="2000"/>
            </a:pPr>
            <a:endParaRPr/>
          </a:p>
        </p:txBody>
      </p:sp>
      <p:pic>
        <p:nvPicPr>
          <p:cNvPr id="157" name="Screen Shot 2019-12-12 at 11.52.27 AM.png" descr="Screen Shot 2019-12-12 at 11.52.27 A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9793" y="5170232"/>
            <a:ext cx="4107031" cy="389087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F Top 5 Neighborhood Listing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SF Top 5 Neighborhood Listings</a:t>
            </a:r>
          </a:p>
        </p:txBody>
      </p:sp>
      <p:sp>
        <p:nvSpPr>
          <p:cNvPr id="160" name="Mission has the most with #725"/>
          <p:cNvSpPr txBox="1"/>
          <p:nvPr/>
        </p:nvSpPr>
        <p:spPr>
          <a:xfrm>
            <a:off x="2589435" y="6769834"/>
            <a:ext cx="3912147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000" b="1"/>
            </a:lvl1pPr>
          </a:lstStyle>
          <a:p>
            <a:r>
              <a:t>Mission has the most with #725 </a:t>
            </a:r>
          </a:p>
        </p:txBody>
      </p:sp>
      <p:sp>
        <p:nvSpPr>
          <p:cNvPr id="161" name="South of Market has just over 600 total listings"/>
          <p:cNvSpPr txBox="1"/>
          <p:nvPr/>
        </p:nvSpPr>
        <p:spPr>
          <a:xfrm>
            <a:off x="2648198" y="7291153"/>
            <a:ext cx="3794622" cy="76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000" b="1"/>
            </a:lvl1pPr>
          </a:lstStyle>
          <a:p>
            <a:r>
              <a:t>South of Market has just over 600 total listings</a:t>
            </a:r>
          </a:p>
        </p:txBody>
      </p:sp>
      <p:sp>
        <p:nvSpPr>
          <p:cNvPr id="162" name="Western Addition had the third most with 573 total listings"/>
          <p:cNvSpPr txBox="1"/>
          <p:nvPr/>
        </p:nvSpPr>
        <p:spPr>
          <a:xfrm>
            <a:off x="2525935" y="8142672"/>
            <a:ext cx="4039147" cy="76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000" b="1"/>
            </a:lvl1pPr>
          </a:lstStyle>
          <a:p>
            <a:r>
              <a:t>Western Addition had the third most with 573 total listings</a:t>
            </a:r>
          </a:p>
        </p:txBody>
      </p:sp>
      <p:sp>
        <p:nvSpPr>
          <p:cNvPr id="163" name="Key takeaway:…"/>
          <p:cNvSpPr txBox="1"/>
          <p:nvPr/>
        </p:nvSpPr>
        <p:spPr>
          <a:xfrm>
            <a:off x="8421761" y="2422525"/>
            <a:ext cx="3526732" cy="194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200"/>
            </a:pPr>
            <a:r>
              <a:rPr b="1"/>
              <a:t>Key takeaway:</a:t>
            </a:r>
            <a:r>
              <a:t> </a:t>
            </a:r>
          </a:p>
          <a:p>
            <a:pPr>
              <a:defRPr sz="2200"/>
            </a:pPr>
            <a:r>
              <a:t>The consolidation of listing areas provides a much less skewed number graph in SF vs NY</a:t>
            </a:r>
          </a:p>
        </p:txBody>
      </p:sp>
      <p:pic>
        <p:nvPicPr>
          <p:cNvPr id="164" name="Screen Shot 2019-12-12 at 6.31.41 PM.png" descr="Screen Shot 2019-12-12 at 6.31.41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389" y="2613025"/>
            <a:ext cx="6845847" cy="3697673"/>
          </a:xfrm>
          <a:prstGeom prst="rect">
            <a:avLst/>
          </a:prstGeom>
          <a:ln w="12700">
            <a:miter lim="400000"/>
          </a:ln>
        </p:spPr>
      </p:pic>
      <p:pic>
        <p:nvPicPr>
          <p:cNvPr id="165" name="028114e3-6049-40c2-95d3-6e30f586b983.jpg" descr="028114e3-6049-40c2-95d3-6e30f586b983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2597" y="4610100"/>
            <a:ext cx="3185061" cy="475126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NY Borough Listings by Average Pric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37463">
              <a:spcBef>
                <a:spcPts val="1400"/>
              </a:spcBef>
              <a:defRPr sz="6440"/>
            </a:lvl1pPr>
          </a:lstStyle>
          <a:p>
            <a:r>
              <a:t>NY Borough Listings by Average Price</a:t>
            </a:r>
          </a:p>
        </p:txBody>
      </p:sp>
      <p:sp>
        <p:nvSpPr>
          <p:cNvPr id="168" name="Takeaway: Much more expensive average/night in Manhattan than in Brooklyn, despite Brooklyn having nearly as many listings…"/>
          <p:cNvSpPr txBox="1"/>
          <p:nvPr/>
        </p:nvSpPr>
        <p:spPr>
          <a:xfrm>
            <a:off x="1472083" y="6804254"/>
            <a:ext cx="10060634" cy="304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200"/>
            </a:pPr>
            <a:endParaRPr/>
          </a:p>
          <a:p>
            <a:pPr>
              <a:defRPr sz="2200"/>
            </a:pPr>
            <a:r>
              <a:rPr b="1"/>
              <a:t>Takeaway:</a:t>
            </a:r>
            <a:r>
              <a:t> Much more expensive average/night in Manhattan than in Brooklyn, despite Brooklyn having nearly as many listings</a:t>
            </a:r>
          </a:p>
          <a:p>
            <a:pPr>
              <a:defRPr sz="2200"/>
            </a:pPr>
            <a:endParaRPr/>
          </a:p>
          <a:p>
            <a:pPr>
              <a:defRPr sz="2200"/>
            </a:pPr>
            <a:r>
              <a:rPr b="1"/>
              <a:t>Takeaway:</a:t>
            </a:r>
            <a:r>
              <a:t> Large drop-off between two top boroughs and the remaining three. Clear bias on where most renters are looking to stay.</a:t>
            </a:r>
          </a:p>
          <a:p>
            <a:pPr>
              <a:defRPr sz="2200"/>
            </a:pPr>
            <a:r>
              <a:t>Note: Bronx has 600 more listings this year, but a higher price average </a:t>
            </a:r>
          </a:p>
        </p:txBody>
      </p:sp>
      <p:pic>
        <p:nvPicPr>
          <p:cNvPr id="169" name="NYC Boroughs by Highest Average Rental Price.png" descr="NYC Boroughs by Highest Average Rental Pric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4913" y="2413567"/>
            <a:ext cx="9854974" cy="45989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F Neighborhoods Listings by Average Pric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1518">
              <a:spcBef>
                <a:spcPts val="1200"/>
              </a:spcBef>
              <a:defRPr sz="5530"/>
            </a:lvl1pPr>
          </a:lstStyle>
          <a:p>
            <a:r>
              <a:t>SF Neighborhoods Listings by Average Price</a:t>
            </a:r>
          </a:p>
        </p:txBody>
      </p:sp>
      <p:sp>
        <p:nvSpPr>
          <p:cNvPr id="172" name="Key Takeaway: Far higher listing averages per night in SF than in NY. This shows us there is a neighborhood discrepancy in SF and a much higher price palate."/>
          <p:cNvSpPr txBox="1"/>
          <p:nvPr/>
        </p:nvSpPr>
        <p:spPr>
          <a:xfrm>
            <a:off x="1472083" y="7204304"/>
            <a:ext cx="10060634" cy="172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r>
              <a:rPr b="1"/>
              <a:t>Key Takeaway:</a:t>
            </a:r>
            <a:r>
              <a:t> Far higher listing averages per night in SF than in NY. This shows us there is a neighborhood discrepancy in SF and a much higher price palate.</a:t>
            </a:r>
          </a:p>
        </p:txBody>
      </p:sp>
      <p:pic>
        <p:nvPicPr>
          <p:cNvPr id="173" name="SF Neigbhourhoods by Highest Average Rental Price.png" descr="SF Neigbhourhoods by Highest Average Rental Pric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865" y="2324100"/>
            <a:ext cx="9804439" cy="457540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New_Template4">
  <a:themeElements>
    <a:clrScheme name="New_Template4">
      <a:dk1>
        <a:srgbClr val="414141"/>
      </a:dk1>
      <a:lt1>
        <a:srgbClr val="004141"/>
      </a:lt1>
      <a:dk2>
        <a:srgbClr val="66635F"/>
      </a:dk2>
      <a:lt2>
        <a:srgbClr val="C9C3BA"/>
      </a:lt2>
      <a:accent1>
        <a:srgbClr val="738FAF"/>
      </a:accent1>
      <a:accent2>
        <a:srgbClr val="74B6A8"/>
      </a:accent2>
      <a:accent3>
        <a:srgbClr val="A0AA69"/>
      </a:accent3>
      <a:accent4>
        <a:srgbClr val="CBA968"/>
      </a:accent4>
      <a:accent5>
        <a:srgbClr val="D08A7A"/>
      </a:accent5>
      <a:accent6>
        <a:srgbClr val="9E95A9"/>
      </a:accent6>
      <a:hlink>
        <a:srgbClr val="0000FF"/>
      </a:hlink>
      <a:folHlink>
        <a:srgbClr val="FF00FF"/>
      </a:folHlink>
    </a:clrScheme>
    <a:fontScheme name="New_Template4">
      <a:majorFont>
        <a:latin typeface="Bodoni SvtyTwo ITC TT-Book"/>
        <a:ea typeface="Bodoni SvtyTwo ITC TT-Book"/>
        <a:cs typeface="Bodoni SvtyTwo ITC TT-Book"/>
      </a:majorFont>
      <a:minorFont>
        <a:latin typeface="Bodoni SvtyTwo ITC TT-Book"/>
        <a:ea typeface="Bodoni SvtyTwo ITC TT-Book"/>
        <a:cs typeface="Bodoni SvtyTwo ITC TT-Book"/>
      </a:minorFont>
    </a:fontScheme>
    <a:fmtScheme name="New_Template4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25400" dist="33948" dir="2700000" rotWithShape="0">
                <a:srgbClr val="3B3936"/>
              </a:outerShdw>
            </a:effectLst>
            <a:uFillTx/>
            <a:latin typeface="Palatino"/>
            <a:ea typeface="Palatino"/>
            <a:cs typeface="Palatino"/>
            <a:sym typeface="Palatin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41414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414141"/>
            </a:solidFill>
            <a:effectLst/>
            <a:uFillTx/>
            <a:latin typeface="Palatino"/>
            <a:ea typeface="Palatino"/>
            <a:cs typeface="Palatino"/>
            <a:sym typeface="Palatin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New_Template4">
  <a:themeElements>
    <a:clrScheme name="New_Template4">
      <a:dk1>
        <a:srgbClr val="000000"/>
      </a:dk1>
      <a:lt1>
        <a:srgbClr val="FFFFFF"/>
      </a:lt1>
      <a:dk2>
        <a:srgbClr val="66635F"/>
      </a:dk2>
      <a:lt2>
        <a:srgbClr val="C9C3BA"/>
      </a:lt2>
      <a:accent1>
        <a:srgbClr val="738FAF"/>
      </a:accent1>
      <a:accent2>
        <a:srgbClr val="74B6A8"/>
      </a:accent2>
      <a:accent3>
        <a:srgbClr val="A0AA69"/>
      </a:accent3>
      <a:accent4>
        <a:srgbClr val="CBA968"/>
      </a:accent4>
      <a:accent5>
        <a:srgbClr val="D08A7A"/>
      </a:accent5>
      <a:accent6>
        <a:srgbClr val="9E95A9"/>
      </a:accent6>
      <a:hlink>
        <a:srgbClr val="0000FF"/>
      </a:hlink>
      <a:folHlink>
        <a:srgbClr val="FF00FF"/>
      </a:folHlink>
    </a:clrScheme>
    <a:fontScheme name="New_Template4">
      <a:majorFont>
        <a:latin typeface="Bodoni SvtyTwo ITC TT-Book"/>
        <a:ea typeface="Bodoni SvtyTwo ITC TT-Book"/>
        <a:cs typeface="Bodoni SvtyTwo ITC TT-Book"/>
      </a:majorFont>
      <a:minorFont>
        <a:latin typeface="Bodoni SvtyTwo ITC TT-Book"/>
        <a:ea typeface="Bodoni SvtyTwo ITC TT-Book"/>
        <a:cs typeface="Bodoni SvtyTwo ITC TT-Book"/>
      </a:minorFont>
    </a:fontScheme>
    <a:fmtScheme name="New_Template4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25400" dist="33948" dir="2700000" rotWithShape="0">
                <a:srgbClr val="3B3936"/>
              </a:outerShdw>
            </a:effectLst>
            <a:uFillTx/>
            <a:latin typeface="Palatino"/>
            <a:ea typeface="Palatino"/>
            <a:cs typeface="Palatino"/>
            <a:sym typeface="Palatin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41414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414141"/>
            </a:solidFill>
            <a:effectLst/>
            <a:uFillTx/>
            <a:latin typeface="Palatino"/>
            <a:ea typeface="Palatino"/>
            <a:cs typeface="Palatino"/>
            <a:sym typeface="Palatin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1751</Words>
  <Application>Microsoft Macintosh PowerPoint</Application>
  <PresentationFormat>Custom</PresentationFormat>
  <Paragraphs>132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6" baseType="lpstr">
      <vt:lpstr>Bodoni SvtyTwo ITC TT-Book</vt:lpstr>
      <vt:lpstr>Courier New</vt:lpstr>
      <vt:lpstr>Helvetica</vt:lpstr>
      <vt:lpstr>Helvetica Neue</vt:lpstr>
      <vt:lpstr>Palatino</vt:lpstr>
      <vt:lpstr>Zapf Dingbats</vt:lpstr>
      <vt:lpstr>New_Template4</vt:lpstr>
      <vt:lpstr>Airbnb Data Analysis</vt:lpstr>
      <vt:lpstr>Project Summary</vt:lpstr>
      <vt:lpstr>Data Cleaning Process</vt:lpstr>
      <vt:lpstr>       Questions</vt:lpstr>
      <vt:lpstr>Data Analysis</vt:lpstr>
      <vt:lpstr>NY Borough Listings</vt:lpstr>
      <vt:lpstr>SF Top 5 Neighborhood Listings</vt:lpstr>
      <vt:lpstr>NY Borough Listings by Average Price</vt:lpstr>
      <vt:lpstr>SF Neighborhoods Listings by Average Price</vt:lpstr>
      <vt:lpstr>NY Listings by Room Type Visualization</vt:lpstr>
      <vt:lpstr>SF Listings by Room Type Visualization</vt:lpstr>
      <vt:lpstr>NY &amp; SF Price by Room Types</vt:lpstr>
      <vt:lpstr>New York: Average Price by Holiday</vt:lpstr>
      <vt:lpstr>San Francisco: Average Price by Holiday</vt:lpstr>
      <vt:lpstr>New York: Average Prices by Month</vt:lpstr>
      <vt:lpstr>San Francisco: Average Prices by Month</vt:lpstr>
      <vt:lpstr>NYC vs SF: Average Prices by Day of the Week</vt:lpstr>
      <vt:lpstr>PowerPoint Presentation</vt:lpstr>
      <vt:lpstr>NYC vs SF: Average Price by Holiday</vt:lpstr>
      <vt:lpstr>PowerPoint Presentation</vt:lpstr>
      <vt:lpstr>NYC: Calendar Heatmap</vt:lpstr>
      <vt:lpstr>PowerPoint Presentation</vt:lpstr>
      <vt:lpstr>SF Property Type Frequency</vt:lpstr>
      <vt:lpstr>N Y Property Type Frequency</vt:lpstr>
      <vt:lpstr>SF/NY Analysis by &lt;keywords&gt;</vt:lpstr>
      <vt:lpstr>SF/NY Reviews Impact</vt:lpstr>
      <vt:lpstr>PowerPoint Presentation</vt:lpstr>
      <vt:lpstr>Questions?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Airbnb Data Analysis</dc:title>
  <cp:lastModifiedBy>Aliona Reselian</cp:lastModifiedBy>
  <cp:revision>1</cp:revision>
  <dcterms:modified xsi:type="dcterms:W3CDTF">2019-12-13T21:09:59Z</dcterms:modified>
</cp:coreProperties>
</file>